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802" r:id="rId2"/>
    <p:sldId id="801" r:id="rId3"/>
    <p:sldId id="696" r:id="rId4"/>
    <p:sldId id="259" r:id="rId5"/>
    <p:sldId id="742" r:id="rId6"/>
    <p:sldId id="258" r:id="rId7"/>
    <p:sldId id="355" r:id="rId8"/>
    <p:sldId id="775" r:id="rId9"/>
    <p:sldId id="774" r:id="rId10"/>
    <p:sldId id="779" r:id="rId11"/>
    <p:sldId id="805" r:id="rId12"/>
    <p:sldId id="806" r:id="rId13"/>
    <p:sldId id="795" r:id="rId14"/>
    <p:sldId id="807" r:id="rId15"/>
    <p:sldId id="697" r:id="rId16"/>
    <p:sldId id="321" r:id="rId17"/>
    <p:sldId id="717" r:id="rId18"/>
    <p:sldId id="337" r:id="rId19"/>
    <p:sldId id="714" r:id="rId20"/>
    <p:sldId id="698" r:id="rId21"/>
    <p:sldId id="707" r:id="rId22"/>
    <p:sldId id="780" r:id="rId23"/>
    <p:sldId id="781" r:id="rId24"/>
    <p:sldId id="784" r:id="rId25"/>
    <p:sldId id="786" r:id="rId26"/>
    <p:sldId id="792" r:id="rId27"/>
    <p:sldId id="711" r:id="rId28"/>
    <p:sldId id="789" r:id="rId29"/>
    <p:sldId id="787" r:id="rId30"/>
    <p:sldId id="796" r:id="rId31"/>
    <p:sldId id="788" r:id="rId32"/>
    <p:sldId id="746" r:id="rId33"/>
    <p:sldId id="790" r:id="rId34"/>
    <p:sldId id="761" r:id="rId35"/>
    <p:sldId id="797" r:id="rId36"/>
    <p:sldId id="752" r:id="rId37"/>
    <p:sldId id="753" r:id="rId38"/>
    <p:sldId id="773" r:id="rId39"/>
    <p:sldId id="754" r:id="rId40"/>
    <p:sldId id="755" r:id="rId41"/>
    <p:sldId id="756" r:id="rId42"/>
    <p:sldId id="766" r:id="rId43"/>
    <p:sldId id="758" r:id="rId44"/>
    <p:sldId id="757" r:id="rId45"/>
    <p:sldId id="808" r:id="rId46"/>
    <p:sldId id="759" r:id="rId47"/>
    <p:sldId id="767" r:id="rId48"/>
    <p:sldId id="768" r:id="rId49"/>
    <p:sldId id="760" r:id="rId50"/>
    <p:sldId id="704" r:id="rId51"/>
    <p:sldId id="771" r:id="rId52"/>
    <p:sldId id="794" r:id="rId53"/>
    <p:sldId id="763" r:id="rId54"/>
    <p:sldId id="748" r:id="rId55"/>
    <p:sldId id="798" r:id="rId56"/>
    <p:sldId id="799" r:id="rId57"/>
    <p:sldId id="800" r:id="rId58"/>
    <p:sldId id="710" r:id="rId59"/>
    <p:sldId id="264" r:id="rId60"/>
    <p:sldId id="28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2147" autoAdjust="0"/>
  </p:normalViewPr>
  <p:slideViewPr>
    <p:cSldViewPr snapToGrid="0">
      <p:cViewPr varScale="1">
        <p:scale>
          <a:sx n="71" d="100"/>
          <a:sy n="71" d="100"/>
        </p:scale>
        <p:origin x="984" y="48"/>
      </p:cViewPr>
      <p:guideLst/>
    </p:cSldViewPr>
  </p:slideViewPr>
  <p:notesTextViewPr>
    <p:cViewPr>
      <p:scale>
        <a:sx n="1" d="1"/>
        <a:sy n="1" d="1"/>
      </p:scale>
      <p:origin x="0" y="0"/>
    </p:cViewPr>
  </p:notesTextViewPr>
  <p:sorterViewPr>
    <p:cViewPr>
      <p:scale>
        <a:sx n="100" d="100"/>
        <a:sy n="100" d="100"/>
      </p:scale>
      <p:origin x="0" y="-68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60F34-7372-429D-8BD3-227CE95EBD89}" type="datetimeFigureOut">
              <a:rPr lang="en-GB" smtClean="0"/>
              <a:t>26/08/2020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71DDA-B6D0-487D-8485-04032363EAA7}" type="slidenum">
              <a:rPr lang="en-GB" smtClean="0"/>
              <a:t>‹#›</a:t>
            </a:fld>
            <a:endParaRPr lang="en-GB"/>
          </a:p>
        </p:txBody>
      </p:sp>
    </p:spTree>
    <p:extLst>
      <p:ext uri="{BB962C8B-B14F-4D97-AF65-F5344CB8AC3E}">
        <p14:creationId xmlns:p14="http://schemas.microsoft.com/office/powerpoint/2010/main" val="155634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58DCC-F74C-1547-AAC8-F0AFEE851A2F}" type="slidenum">
              <a:rPr lang="en-US" smtClean="0"/>
              <a:t>1</a:t>
            </a:fld>
            <a:endParaRPr lang="en-US"/>
          </a:p>
        </p:txBody>
      </p:sp>
    </p:spTree>
    <p:extLst>
      <p:ext uri="{BB962C8B-B14F-4D97-AF65-F5344CB8AC3E}">
        <p14:creationId xmlns:p14="http://schemas.microsoft.com/office/powerpoint/2010/main" val="339512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be able to see a hand sign on your screen; if you can please click it now that should give us an indication that you can hear me and we are ready to begin… Regarding questions, my colleague Farah will be monitoring your questions as they come in – use the question box to submit your questions during the Q&amp;A session at the end of this webinar.</a:t>
            </a:r>
          </a:p>
        </p:txBody>
      </p:sp>
      <p:sp>
        <p:nvSpPr>
          <p:cNvPr id="4" name="Slide Number Placeholder 3"/>
          <p:cNvSpPr>
            <a:spLocks noGrp="1"/>
          </p:cNvSpPr>
          <p:nvPr>
            <p:ph type="sldNum" sz="quarter" idx="5"/>
          </p:nvPr>
        </p:nvSpPr>
        <p:spPr/>
        <p:txBody>
          <a:bodyPr/>
          <a:lstStyle/>
          <a:p>
            <a:fld id="{FE01918C-89F6-4A32-96F7-55E7028A2160}" type="slidenum">
              <a:rPr lang="en-GB" smtClean="0"/>
              <a:t>13</a:t>
            </a:fld>
            <a:endParaRPr lang="en-GB"/>
          </a:p>
        </p:txBody>
      </p:sp>
    </p:spTree>
    <p:extLst>
      <p:ext uri="{BB962C8B-B14F-4D97-AF65-F5344CB8AC3E}">
        <p14:creationId xmlns:p14="http://schemas.microsoft.com/office/powerpoint/2010/main" val="385247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left hand side of this table you can see a list of the Arts Council reporting requirements for NPOs which you may have seen already through your RM. </a:t>
            </a:r>
          </a:p>
          <a:p>
            <a:r>
              <a:rPr lang="en-GB" dirty="0"/>
              <a:t>NPOs are required to report on the impacts in this that are most relevant to them. Each NPO therefore will be reporting on different impacts reflecting the varied nature of organisation in the portfolio which range in size, artform and resources. I will explain in moment what kind of data is associated with these categories. </a:t>
            </a:r>
          </a:p>
          <a:p>
            <a:r>
              <a:rPr lang="en-GB" dirty="0"/>
              <a:t>Your should already have had a conversation with your RM about which of these areas you will be reporting on which should be documented in your funding documents. </a:t>
            </a:r>
          </a:p>
          <a:p>
            <a:endParaRPr lang="en-GB" dirty="0"/>
          </a:p>
          <a:p>
            <a:r>
              <a:rPr lang="en-GB" dirty="0"/>
              <a:t>If you are unsure the table shows one way of thinking about which impacts are most relevant to you use is thinking about how you operate as an organisation. For example, as shown in the table, if you are building based organisation such as a theatre, museum or library, or if you operate out of a main office building then impacts that would be relevant you would be those connected to your building e.g. energy use, water consumption, waste produced by the building.</a:t>
            </a:r>
          </a:p>
          <a:p>
            <a:endParaRPr lang="en-GB" dirty="0"/>
          </a:p>
          <a:p>
            <a:r>
              <a:rPr lang="en-GB" dirty="0"/>
              <a:t>If you are a non-building based organisation, or you operate in a building over which you have limited control such as a serviced office, then some areas that you could look are areas such as business travel, any touring work you might do, or events.</a:t>
            </a:r>
          </a:p>
          <a:p>
            <a:endParaRPr lang="en-GB" dirty="0"/>
          </a:p>
          <a:p>
            <a:r>
              <a:rPr lang="en-GB" dirty="0"/>
              <a:t>An important think to make clear is that there is not a set number of areas that an NPO must report on from this list. The idea of the requirements are that they encourage organisations to think about their activities and where their biggest impacts lie. For many organisation this will be a learning process and organisation with multiple venues, running events and tours all </a:t>
            </a:r>
            <a:r>
              <a:rPr lang="en-GB" dirty="0" err="1"/>
              <a:t>simulatenously</a:t>
            </a:r>
            <a:r>
              <a:rPr lang="en-GB" dirty="0"/>
              <a:t> shouldn’t be put off </a:t>
            </a:r>
            <a:r>
              <a:rPr lang="en-GB" dirty="0" err="1"/>
              <a:t>thining</a:t>
            </a:r>
            <a:r>
              <a:rPr lang="en-GB" dirty="0"/>
              <a:t> that they need </a:t>
            </a:r>
            <a:r>
              <a:rPr lang="en-GB" dirty="0" err="1"/>
              <a:t>tomionitor</a:t>
            </a:r>
            <a:r>
              <a:rPr lang="en-GB" dirty="0"/>
              <a:t> every single piece of </a:t>
            </a:r>
            <a:r>
              <a:rPr lang="en-GB" dirty="0" err="1"/>
              <a:t>actitivty</a:t>
            </a:r>
            <a:r>
              <a:rPr lang="en-GB" dirty="0"/>
              <a:t> they do. For example, a touring organisation might choose initially to report on only their office building and one of their larger tours.  Starting small and building up your reporting is usually a good approach.</a:t>
            </a:r>
          </a:p>
          <a:p>
            <a:endParaRPr lang="en-GB" dirty="0"/>
          </a:p>
          <a:p>
            <a:r>
              <a:rPr lang="en-GB" dirty="0"/>
              <a:t>If you are unclear contact us – details at the end of the webinar.</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15</a:t>
            </a:fld>
            <a:endParaRPr lang="en-GB"/>
          </a:p>
        </p:txBody>
      </p:sp>
    </p:spTree>
    <p:extLst>
      <p:ext uri="{BB962C8B-B14F-4D97-AF65-F5344CB8AC3E}">
        <p14:creationId xmlns:p14="http://schemas.microsoft.com/office/powerpoint/2010/main" val="425357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main ways to collect energy and water data</a:t>
            </a:r>
            <a:r>
              <a:rPr lang="en-GB" baseline="0" dirty="0"/>
              <a:t> through meter readings and invoices</a:t>
            </a:r>
          </a:p>
          <a:p>
            <a:pPr marL="228600" indent="-228600">
              <a:buAutoNum type="arabicPeriod"/>
            </a:pPr>
            <a:r>
              <a:rPr lang="en-GB" baseline="0" dirty="0"/>
              <a:t>The first one is through meter readings. How data is presented varies a lot from one meter reading to another. Some meter readings give energy data in kwh for electricity and gas and some meter readings show gas information in m3. If that former one is your case, you need to get in contact with us as we can convert m3 to kwh. Water. It normally shows the information in m3. </a:t>
            </a:r>
          </a:p>
          <a:p>
            <a:pPr marL="228600" indent="-228600">
              <a:buAutoNum type="arabicPeriod"/>
            </a:pPr>
            <a:r>
              <a:rPr lang="en-GB" baseline="0" dirty="0"/>
              <a:t>The second one is invoices. </a:t>
            </a:r>
          </a:p>
          <a:p>
            <a:pPr marL="228600" indent="-228600">
              <a:buAutoNum type="arabicPeriod"/>
            </a:pPr>
            <a:endParaRPr lang="en-GB" baseline="0" dirty="0"/>
          </a:p>
        </p:txBody>
      </p:sp>
      <p:sp>
        <p:nvSpPr>
          <p:cNvPr id="4" name="Slide Number Placeholder 3"/>
          <p:cNvSpPr>
            <a:spLocks noGrp="1"/>
          </p:cNvSpPr>
          <p:nvPr>
            <p:ph type="sldNum" sz="quarter" idx="10"/>
          </p:nvPr>
        </p:nvSpPr>
        <p:spPr/>
        <p:txBody>
          <a:bodyPr/>
          <a:lstStyle/>
          <a:p>
            <a:fld id="{2A93C276-E775-6C4E-BD1A-DCDC98326600}" type="slidenum">
              <a:rPr lang="en-GB" smtClean="0"/>
              <a:pPr/>
              <a:t>16</a:t>
            </a:fld>
            <a:endParaRPr lang="en-GB"/>
          </a:p>
        </p:txBody>
      </p:sp>
    </p:spTree>
    <p:extLst>
      <p:ext uri="{BB962C8B-B14F-4D97-AF65-F5344CB8AC3E}">
        <p14:creationId xmlns:p14="http://schemas.microsoft.com/office/powerpoint/2010/main" val="254490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main ways to collect energy and water data</a:t>
            </a:r>
            <a:r>
              <a:rPr lang="en-GB" baseline="0" dirty="0"/>
              <a:t> through meter readings and invoices</a:t>
            </a:r>
          </a:p>
          <a:p>
            <a:pPr marL="228600" indent="-228600">
              <a:buAutoNum type="arabicPeriod"/>
            </a:pPr>
            <a:r>
              <a:rPr lang="en-GB" baseline="0" dirty="0"/>
              <a:t>The first one is through meter readings. How data is presented varies a lot from one meter reading to another. Some meter readings give energy data in kwh for electricity and gas and some meter readings show gas information in m3. If that former one is your case, you need to get in contact with us as we can convert m3 to kwh. Water. It normally shows the information in m3. </a:t>
            </a:r>
          </a:p>
          <a:p>
            <a:pPr marL="228600" indent="-228600">
              <a:buAutoNum type="arabicPeriod"/>
            </a:pPr>
            <a:r>
              <a:rPr lang="en-GB" baseline="0" dirty="0"/>
              <a:t>The second one is invoices. </a:t>
            </a:r>
          </a:p>
          <a:p>
            <a:pPr marL="228600" indent="-228600">
              <a:buAutoNum type="arabicPeriod"/>
            </a:pPr>
            <a:endParaRPr lang="en-GB" baseline="0" dirty="0"/>
          </a:p>
        </p:txBody>
      </p:sp>
      <p:sp>
        <p:nvSpPr>
          <p:cNvPr id="4" name="Slide Number Placeholder 3"/>
          <p:cNvSpPr>
            <a:spLocks noGrp="1"/>
          </p:cNvSpPr>
          <p:nvPr>
            <p:ph type="sldNum" sz="quarter" idx="10"/>
          </p:nvPr>
        </p:nvSpPr>
        <p:spPr/>
        <p:txBody>
          <a:bodyPr/>
          <a:lstStyle/>
          <a:p>
            <a:fld id="{2A93C276-E775-6C4E-BD1A-DCDC98326600}" type="slidenum">
              <a:rPr lang="en-GB" smtClean="0"/>
              <a:pPr/>
              <a:t>17</a:t>
            </a:fld>
            <a:endParaRPr lang="en-GB"/>
          </a:p>
        </p:txBody>
      </p:sp>
    </p:spTree>
    <p:extLst>
      <p:ext uri="{BB962C8B-B14F-4D97-AF65-F5344CB8AC3E}">
        <p14:creationId xmlns:p14="http://schemas.microsoft.com/office/powerpoint/2010/main" val="107908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design! Accounts are created as for each organisation not individually. If you think your organisation already has an account and you would like to access this then contact our support email and we will add you to the account. If you a creating an account for the first time as an NPO you will need to select the financial year button. </a:t>
            </a:r>
          </a:p>
        </p:txBody>
      </p:sp>
      <p:sp>
        <p:nvSpPr>
          <p:cNvPr id="4" name="Slide Number Placeholder 3"/>
          <p:cNvSpPr>
            <a:spLocks noGrp="1"/>
          </p:cNvSpPr>
          <p:nvPr>
            <p:ph type="sldNum" sz="quarter" idx="5"/>
          </p:nvPr>
        </p:nvSpPr>
        <p:spPr/>
        <p:txBody>
          <a:bodyPr/>
          <a:lstStyle/>
          <a:p>
            <a:fld id="{8E871DDA-B6D0-487D-8485-04032363EAA7}" type="slidenum">
              <a:rPr lang="en-GB" smtClean="0"/>
              <a:t>20</a:t>
            </a:fld>
            <a:endParaRPr lang="en-GB"/>
          </a:p>
        </p:txBody>
      </p:sp>
    </p:spTree>
    <p:extLst>
      <p:ext uri="{BB962C8B-B14F-4D97-AF65-F5344CB8AC3E}">
        <p14:creationId xmlns:p14="http://schemas.microsoft.com/office/powerpoint/2010/main" val="281638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View total carbon footprint, any trends, footprints for individual projects/buildings, if you’re in the CG cert and any documents you have uploaded</a:t>
            </a:r>
          </a:p>
        </p:txBody>
      </p:sp>
      <p:sp>
        <p:nvSpPr>
          <p:cNvPr id="4" name="Slide Number Placeholder 3"/>
          <p:cNvSpPr>
            <a:spLocks noGrp="1"/>
          </p:cNvSpPr>
          <p:nvPr>
            <p:ph type="sldNum" sz="quarter" idx="5"/>
          </p:nvPr>
        </p:nvSpPr>
        <p:spPr/>
        <p:txBody>
          <a:bodyPr/>
          <a:lstStyle/>
          <a:p>
            <a:fld id="{8E871DDA-B6D0-487D-8485-04032363EAA7}" type="slidenum">
              <a:rPr lang="en-GB" smtClean="0"/>
              <a:t>21</a:t>
            </a:fld>
            <a:endParaRPr lang="en-GB"/>
          </a:p>
        </p:txBody>
      </p:sp>
    </p:spTree>
    <p:extLst>
      <p:ext uri="{BB962C8B-B14F-4D97-AF65-F5344CB8AC3E}">
        <p14:creationId xmlns:p14="http://schemas.microsoft.com/office/powerpoint/2010/main" val="148145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Navigation has moved to the side – the home page will show the most recent year that you’ve submitted data</a:t>
            </a:r>
          </a:p>
        </p:txBody>
      </p:sp>
      <p:sp>
        <p:nvSpPr>
          <p:cNvPr id="4" name="Slide Number Placeholder 3"/>
          <p:cNvSpPr>
            <a:spLocks noGrp="1"/>
          </p:cNvSpPr>
          <p:nvPr>
            <p:ph type="sldNum" sz="quarter" idx="5"/>
          </p:nvPr>
        </p:nvSpPr>
        <p:spPr/>
        <p:txBody>
          <a:bodyPr/>
          <a:lstStyle/>
          <a:p>
            <a:fld id="{8E871DDA-B6D0-487D-8485-04032363EAA7}" type="slidenum">
              <a:rPr lang="en-GB" smtClean="0"/>
              <a:t>22</a:t>
            </a:fld>
            <a:endParaRPr lang="en-GB"/>
          </a:p>
        </p:txBody>
      </p:sp>
    </p:spTree>
    <p:extLst>
      <p:ext uri="{BB962C8B-B14F-4D97-AF65-F5344CB8AC3E}">
        <p14:creationId xmlns:p14="http://schemas.microsoft.com/office/powerpoint/2010/main" val="174407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Uploading documents: need </a:t>
            </a:r>
            <a:r>
              <a:rPr lang="en-GB" dirty="0" err="1"/>
              <a:t>envi</a:t>
            </a:r>
            <a:r>
              <a:rPr lang="en-GB" dirty="0"/>
              <a:t> policy and action plan – action plan should be different each year as it’s a working document.</a:t>
            </a:r>
          </a:p>
        </p:txBody>
      </p:sp>
      <p:sp>
        <p:nvSpPr>
          <p:cNvPr id="4" name="Slide Number Placeholder 3"/>
          <p:cNvSpPr>
            <a:spLocks noGrp="1"/>
          </p:cNvSpPr>
          <p:nvPr>
            <p:ph type="sldNum" sz="quarter" idx="5"/>
          </p:nvPr>
        </p:nvSpPr>
        <p:spPr/>
        <p:txBody>
          <a:bodyPr/>
          <a:lstStyle/>
          <a:p>
            <a:fld id="{8E871DDA-B6D0-487D-8485-04032363EAA7}" type="slidenum">
              <a:rPr lang="en-GB" smtClean="0"/>
              <a:t>23</a:t>
            </a:fld>
            <a:endParaRPr lang="en-GB"/>
          </a:p>
        </p:txBody>
      </p:sp>
    </p:spTree>
    <p:extLst>
      <p:ext uri="{BB962C8B-B14F-4D97-AF65-F5344CB8AC3E}">
        <p14:creationId xmlns:p14="http://schemas.microsoft.com/office/powerpoint/2010/main" val="288105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Upload each document – one at a time. Don’t forget to actually upload the document before clicking back.</a:t>
            </a:r>
          </a:p>
        </p:txBody>
      </p:sp>
      <p:sp>
        <p:nvSpPr>
          <p:cNvPr id="4" name="Slide Number Placeholder 3"/>
          <p:cNvSpPr>
            <a:spLocks noGrp="1"/>
          </p:cNvSpPr>
          <p:nvPr>
            <p:ph type="sldNum" sz="quarter" idx="5"/>
          </p:nvPr>
        </p:nvSpPr>
        <p:spPr/>
        <p:txBody>
          <a:bodyPr/>
          <a:lstStyle/>
          <a:p>
            <a:fld id="{8E871DDA-B6D0-487D-8485-04032363EAA7}" type="slidenum">
              <a:rPr lang="en-GB" smtClean="0"/>
              <a:t>24</a:t>
            </a:fld>
            <a:endParaRPr lang="en-GB"/>
          </a:p>
        </p:txBody>
      </p:sp>
    </p:spTree>
    <p:extLst>
      <p:ext uri="{BB962C8B-B14F-4D97-AF65-F5344CB8AC3E}">
        <p14:creationId xmlns:p14="http://schemas.microsoft.com/office/powerpoint/2010/main" val="326403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made the page a lot easier to navigate. This is where you will add data and create your footprints for either your building or projects. You can also navigate to previous footprints from this page. </a:t>
            </a:r>
          </a:p>
        </p:txBody>
      </p:sp>
      <p:sp>
        <p:nvSpPr>
          <p:cNvPr id="4" name="Slide Number Placeholder 3"/>
          <p:cNvSpPr>
            <a:spLocks noGrp="1"/>
          </p:cNvSpPr>
          <p:nvPr>
            <p:ph type="sldNum" sz="quarter" idx="5"/>
          </p:nvPr>
        </p:nvSpPr>
        <p:spPr/>
        <p:txBody>
          <a:bodyPr/>
          <a:lstStyle/>
          <a:p>
            <a:fld id="{8E871DDA-B6D0-487D-8485-04032363EAA7}" type="slidenum">
              <a:rPr lang="en-GB" smtClean="0"/>
              <a:t>25</a:t>
            </a:fld>
            <a:endParaRPr lang="en-GB"/>
          </a:p>
        </p:txBody>
      </p:sp>
    </p:spTree>
    <p:extLst>
      <p:ext uri="{BB962C8B-B14F-4D97-AF65-F5344CB8AC3E}">
        <p14:creationId xmlns:p14="http://schemas.microsoft.com/office/powerpoint/2010/main" val="127692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LL - welcome and purpose of the session</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An informal webinar for Relationship Managers to discuss any issues or questions regarding environmental reporting for year 2019/20.</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Update on the programme more broadly</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E871DDA-B6D0-487D-8485-04032363EAA7}" type="slidenum">
              <a:rPr lang="en-GB" smtClean="0"/>
              <a:t>2</a:t>
            </a:fld>
            <a:endParaRPr lang="en-GB"/>
          </a:p>
        </p:txBody>
      </p:sp>
    </p:spTree>
    <p:extLst>
      <p:ext uri="{BB962C8B-B14F-4D97-AF65-F5344CB8AC3E}">
        <p14:creationId xmlns:p14="http://schemas.microsoft.com/office/powerpoint/2010/main" val="4107461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page where you will come to add data to your account or to edit old data.</a:t>
            </a:r>
          </a:p>
          <a:p>
            <a:endParaRPr lang="en-GB" dirty="0"/>
          </a:p>
          <a:p>
            <a:r>
              <a:rPr lang="en-GB" dirty="0"/>
              <a:t>As an organisation you can create Buildings or Projects to report data on. Buildings refer to any office, venues or cultural buildings you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26</a:t>
            </a:fld>
            <a:endParaRPr lang="en-GB"/>
          </a:p>
        </p:txBody>
      </p:sp>
    </p:spTree>
    <p:extLst>
      <p:ext uri="{BB962C8B-B14F-4D97-AF65-F5344CB8AC3E}">
        <p14:creationId xmlns:p14="http://schemas.microsoft.com/office/powerpoint/2010/main" val="69270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From here you’ll be able to edit an incomplete footprint. When creating a footprint, you don’t need to complete it in one go. If you submit a footprint, you will be able to view it under footprints. As an organisation you can create Buildings or Projects to report data on</a:t>
            </a:r>
            <a:r>
              <a:rPr lang="en-GB"/>
              <a:t>. Buildings refer to any office, venues or cultural buildings you organisation looks after. Projects refer to any of your additional activity including Tours, Productions, Events or Festivals</a:t>
            </a:r>
          </a:p>
          <a:p>
            <a:r>
              <a:rPr lang="en-GB"/>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27</a:t>
            </a:fld>
            <a:endParaRPr lang="en-GB"/>
          </a:p>
        </p:txBody>
      </p:sp>
    </p:spTree>
    <p:extLst>
      <p:ext uri="{BB962C8B-B14F-4D97-AF65-F5344CB8AC3E}">
        <p14:creationId xmlns:p14="http://schemas.microsoft.com/office/powerpoint/2010/main" val="40491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page where you will come to add data to your account or to edit old data.</a:t>
            </a:r>
          </a:p>
          <a:p>
            <a:endParaRPr lang="en-GB" dirty="0"/>
          </a:p>
          <a:p>
            <a:r>
              <a:rPr lang="en-GB" dirty="0"/>
              <a:t>As an organisation you can create Buildings or Projects to report data on. Buildings refer to any office, venues or cultural buildings you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28</a:t>
            </a:fld>
            <a:endParaRPr lang="en-GB"/>
          </a:p>
        </p:txBody>
      </p:sp>
    </p:spTree>
    <p:extLst>
      <p:ext uri="{BB962C8B-B14F-4D97-AF65-F5344CB8AC3E}">
        <p14:creationId xmlns:p14="http://schemas.microsoft.com/office/powerpoint/2010/main" val="280335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 an organisation you can create Buildings or Projects to report data on. Buildings refer to any office, venues or cultural buildings your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29</a:t>
            </a:fld>
            <a:endParaRPr lang="en-GB"/>
          </a:p>
        </p:txBody>
      </p:sp>
    </p:spTree>
    <p:extLst>
      <p:ext uri="{BB962C8B-B14F-4D97-AF65-F5344CB8AC3E}">
        <p14:creationId xmlns:p14="http://schemas.microsoft.com/office/powerpoint/2010/main" val="180950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page where you will come to add data to your account or to edit old data.</a:t>
            </a:r>
          </a:p>
          <a:p>
            <a:endParaRPr lang="en-GB" dirty="0"/>
          </a:p>
          <a:p>
            <a:r>
              <a:rPr lang="en-GB" dirty="0"/>
              <a:t>As an organisation you can create Buildings or Projects to report data on. Buildings refer to any office, venues or cultural buildings you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30</a:t>
            </a:fld>
            <a:endParaRPr lang="en-GB"/>
          </a:p>
        </p:txBody>
      </p:sp>
    </p:spTree>
    <p:extLst>
      <p:ext uri="{BB962C8B-B14F-4D97-AF65-F5344CB8AC3E}">
        <p14:creationId xmlns:p14="http://schemas.microsoft.com/office/powerpoint/2010/main" val="396058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page where you will come to add data to your account or to edit old data.</a:t>
            </a:r>
          </a:p>
          <a:p>
            <a:endParaRPr lang="en-GB" dirty="0"/>
          </a:p>
          <a:p>
            <a:r>
              <a:rPr lang="en-GB" dirty="0"/>
              <a:t>As an organisation you can create Buildings or Projects to report data on. Buildings refer to any office, venues or cultural buildings you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31</a:t>
            </a:fld>
            <a:endParaRPr lang="en-GB"/>
          </a:p>
        </p:txBody>
      </p:sp>
    </p:spTree>
    <p:extLst>
      <p:ext uri="{BB962C8B-B14F-4D97-AF65-F5344CB8AC3E}">
        <p14:creationId xmlns:p14="http://schemas.microsoft.com/office/powerpoint/2010/main" val="1319511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page where you will come to add data to your account or to edit old data.</a:t>
            </a:r>
          </a:p>
          <a:p>
            <a:endParaRPr lang="en-GB" dirty="0"/>
          </a:p>
          <a:p>
            <a:r>
              <a:rPr lang="en-GB" dirty="0"/>
              <a:t>As an organisation you can create Buildings or Projects to report data on. Buildings refer to any office, venues or cultural buildings you organisation looks after. Projects refer to any of your additional activity including Tours, Productions, Events or Festivals</a:t>
            </a:r>
          </a:p>
          <a:p>
            <a:r>
              <a:rPr lang="en-GB" dirty="0"/>
              <a:t>Most organisations will add to an existing building or an ongoing/reoccurring project</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33</a:t>
            </a:fld>
            <a:endParaRPr lang="en-GB"/>
          </a:p>
        </p:txBody>
      </p:sp>
    </p:spTree>
    <p:extLst>
      <p:ext uri="{BB962C8B-B14F-4D97-AF65-F5344CB8AC3E}">
        <p14:creationId xmlns:p14="http://schemas.microsoft.com/office/powerpoint/2010/main" val="2236133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View foot prints by building, projects, year. Once your in here you can see the different areas that you can report such as energy, water and waste</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34</a:t>
            </a:fld>
            <a:endParaRPr lang="en-GB"/>
          </a:p>
        </p:txBody>
      </p:sp>
    </p:spTree>
    <p:extLst>
      <p:ext uri="{BB962C8B-B14F-4D97-AF65-F5344CB8AC3E}">
        <p14:creationId xmlns:p14="http://schemas.microsoft.com/office/powerpoint/2010/main" val="90506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36</a:t>
            </a:fld>
            <a:endParaRPr lang="en-GB"/>
          </a:p>
        </p:txBody>
      </p:sp>
    </p:spTree>
    <p:extLst>
      <p:ext uri="{BB962C8B-B14F-4D97-AF65-F5344CB8AC3E}">
        <p14:creationId xmlns:p14="http://schemas.microsoft.com/office/powerpoint/2010/main" val="212608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the previous financial year = April 2019-march 2020</a:t>
            </a:r>
          </a:p>
          <a:p>
            <a:r>
              <a:rPr lang="en-GB" dirty="0"/>
              <a:t>Tick box so data is used for calculations to generate a footprint</a:t>
            </a:r>
          </a:p>
        </p:txBody>
      </p:sp>
      <p:sp>
        <p:nvSpPr>
          <p:cNvPr id="4" name="Slide Number Placeholder 3"/>
          <p:cNvSpPr>
            <a:spLocks noGrp="1"/>
          </p:cNvSpPr>
          <p:nvPr>
            <p:ph type="sldNum" sz="quarter" idx="5"/>
          </p:nvPr>
        </p:nvSpPr>
        <p:spPr/>
        <p:txBody>
          <a:bodyPr/>
          <a:lstStyle/>
          <a:p>
            <a:fld id="{8E871DDA-B6D0-487D-8485-04032363EAA7}" type="slidenum">
              <a:rPr lang="en-GB" smtClean="0"/>
              <a:t>37</a:t>
            </a:fld>
            <a:endParaRPr lang="en-GB"/>
          </a:p>
        </p:txBody>
      </p:sp>
    </p:spTree>
    <p:extLst>
      <p:ext uri="{BB962C8B-B14F-4D97-AF65-F5344CB8AC3E}">
        <p14:creationId xmlns:p14="http://schemas.microsoft.com/office/powerpoint/2010/main" val="141226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be able to see a hand sign on your screen; if you can please click it now that should give us an indication that you can hear me and we are ready to begin… Regarding questions, my colleague Farah will be monitoring your questions as they come in – use the question box to submit your questions during the Q&amp;A session at the end of this webinar.</a:t>
            </a:r>
          </a:p>
        </p:txBody>
      </p:sp>
      <p:sp>
        <p:nvSpPr>
          <p:cNvPr id="4" name="Slide Number Placeholder 3"/>
          <p:cNvSpPr>
            <a:spLocks noGrp="1"/>
          </p:cNvSpPr>
          <p:nvPr>
            <p:ph type="sldNum" sz="quarter" idx="5"/>
          </p:nvPr>
        </p:nvSpPr>
        <p:spPr/>
        <p:txBody>
          <a:bodyPr/>
          <a:lstStyle/>
          <a:p>
            <a:fld id="{FE01918C-89F6-4A32-96F7-55E7028A2160}" type="slidenum">
              <a:rPr lang="en-GB" smtClean="0"/>
              <a:t>3</a:t>
            </a:fld>
            <a:endParaRPr lang="en-GB"/>
          </a:p>
        </p:txBody>
      </p:sp>
    </p:spTree>
    <p:extLst>
      <p:ext uri="{BB962C8B-B14F-4D97-AF65-F5344CB8AC3E}">
        <p14:creationId xmlns:p14="http://schemas.microsoft.com/office/powerpoint/2010/main" val="790901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Includes electricity supplier and energy use notes like tariff details. Always SAVE!</a:t>
            </a:r>
          </a:p>
        </p:txBody>
      </p:sp>
      <p:sp>
        <p:nvSpPr>
          <p:cNvPr id="4" name="Slide Number Placeholder 3"/>
          <p:cNvSpPr>
            <a:spLocks noGrp="1"/>
          </p:cNvSpPr>
          <p:nvPr>
            <p:ph type="sldNum" sz="quarter" idx="5"/>
          </p:nvPr>
        </p:nvSpPr>
        <p:spPr/>
        <p:txBody>
          <a:bodyPr/>
          <a:lstStyle/>
          <a:p>
            <a:fld id="{8E871DDA-B6D0-487D-8485-04032363EAA7}" type="slidenum">
              <a:rPr lang="en-GB" smtClean="0"/>
              <a:t>39</a:t>
            </a:fld>
            <a:endParaRPr lang="en-GB"/>
          </a:p>
        </p:txBody>
      </p:sp>
    </p:spTree>
    <p:extLst>
      <p:ext uri="{BB962C8B-B14F-4D97-AF65-F5344CB8AC3E}">
        <p14:creationId xmlns:p14="http://schemas.microsoft.com/office/powerpoint/2010/main" val="2060824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the most useful units to measure your waste data. If you use a specific company, see if they record your data and if so what unit of measure do they use? </a:t>
            </a:r>
          </a:p>
        </p:txBody>
      </p:sp>
      <p:sp>
        <p:nvSpPr>
          <p:cNvPr id="4" name="Slide Number Placeholder 3"/>
          <p:cNvSpPr>
            <a:spLocks noGrp="1"/>
          </p:cNvSpPr>
          <p:nvPr>
            <p:ph type="sldNum" sz="quarter" idx="5"/>
          </p:nvPr>
        </p:nvSpPr>
        <p:spPr/>
        <p:txBody>
          <a:bodyPr/>
          <a:lstStyle/>
          <a:p>
            <a:fld id="{8E871DDA-B6D0-487D-8485-04032363EAA7}" type="slidenum">
              <a:rPr lang="en-GB" smtClean="0"/>
              <a:t>42</a:t>
            </a:fld>
            <a:endParaRPr lang="en-GB"/>
          </a:p>
        </p:txBody>
      </p:sp>
    </p:spTree>
    <p:extLst>
      <p:ext uri="{BB962C8B-B14F-4D97-AF65-F5344CB8AC3E}">
        <p14:creationId xmlns:p14="http://schemas.microsoft.com/office/powerpoint/2010/main" val="4179399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Audience travel data is collected via surveys – method of travel, </a:t>
            </a:r>
            <a:r>
              <a:rPr lang="en-GB" dirty="0" err="1"/>
              <a:t>i.e</a:t>
            </a:r>
            <a:r>
              <a:rPr lang="en-GB" dirty="0"/>
              <a:t> 70% people responded. Use default if you entered visitor numbers, it’ll generate a number. </a:t>
            </a:r>
          </a:p>
        </p:txBody>
      </p:sp>
      <p:sp>
        <p:nvSpPr>
          <p:cNvPr id="4" name="Slide Number Placeholder 3"/>
          <p:cNvSpPr>
            <a:spLocks noGrp="1"/>
          </p:cNvSpPr>
          <p:nvPr>
            <p:ph type="sldNum" sz="quarter" idx="5"/>
          </p:nvPr>
        </p:nvSpPr>
        <p:spPr/>
        <p:txBody>
          <a:bodyPr/>
          <a:lstStyle/>
          <a:p>
            <a:fld id="{8E871DDA-B6D0-487D-8485-04032363EAA7}" type="slidenum">
              <a:rPr lang="en-GB" smtClean="0"/>
              <a:t>43</a:t>
            </a:fld>
            <a:endParaRPr lang="en-GB"/>
          </a:p>
        </p:txBody>
      </p:sp>
    </p:spTree>
    <p:extLst>
      <p:ext uri="{BB962C8B-B14F-4D97-AF65-F5344CB8AC3E}">
        <p14:creationId xmlns:p14="http://schemas.microsoft.com/office/powerpoint/2010/main" val="1233729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Personnel travel is … under projects: tour, </a:t>
            </a:r>
          </a:p>
        </p:txBody>
      </p:sp>
      <p:sp>
        <p:nvSpPr>
          <p:cNvPr id="4" name="Slide Number Placeholder 3"/>
          <p:cNvSpPr>
            <a:spLocks noGrp="1"/>
          </p:cNvSpPr>
          <p:nvPr>
            <p:ph type="sldNum" sz="quarter" idx="5"/>
          </p:nvPr>
        </p:nvSpPr>
        <p:spPr/>
        <p:txBody>
          <a:bodyPr/>
          <a:lstStyle/>
          <a:p>
            <a:fld id="{8E871DDA-B6D0-487D-8485-04032363EAA7}" type="slidenum">
              <a:rPr lang="en-GB" smtClean="0"/>
              <a:t>47</a:t>
            </a:fld>
            <a:endParaRPr lang="en-GB"/>
          </a:p>
        </p:txBody>
      </p:sp>
    </p:spTree>
    <p:extLst>
      <p:ext uri="{BB962C8B-B14F-4D97-AF65-F5344CB8AC3E}">
        <p14:creationId xmlns:p14="http://schemas.microsoft.com/office/powerpoint/2010/main" val="677912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Production info found under: Projects: tour, </a:t>
            </a:r>
          </a:p>
        </p:txBody>
      </p:sp>
      <p:sp>
        <p:nvSpPr>
          <p:cNvPr id="4" name="Slide Number Placeholder 3"/>
          <p:cNvSpPr>
            <a:spLocks noGrp="1"/>
          </p:cNvSpPr>
          <p:nvPr>
            <p:ph type="sldNum" sz="quarter" idx="5"/>
          </p:nvPr>
        </p:nvSpPr>
        <p:spPr/>
        <p:txBody>
          <a:bodyPr/>
          <a:lstStyle/>
          <a:p>
            <a:fld id="{8E871DDA-B6D0-487D-8485-04032363EAA7}" type="slidenum">
              <a:rPr lang="en-GB" smtClean="0"/>
              <a:t>48</a:t>
            </a:fld>
            <a:endParaRPr lang="en-GB"/>
          </a:p>
        </p:txBody>
      </p:sp>
    </p:spTree>
    <p:extLst>
      <p:ext uri="{BB962C8B-B14F-4D97-AF65-F5344CB8AC3E}">
        <p14:creationId xmlns:p14="http://schemas.microsoft.com/office/powerpoint/2010/main" val="4153047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tell you what critical information is missing before you submit.</a:t>
            </a:r>
          </a:p>
        </p:txBody>
      </p:sp>
      <p:sp>
        <p:nvSpPr>
          <p:cNvPr id="4" name="Slide Number Placeholder 3"/>
          <p:cNvSpPr>
            <a:spLocks noGrp="1"/>
          </p:cNvSpPr>
          <p:nvPr>
            <p:ph type="sldNum" sz="quarter" idx="5"/>
          </p:nvPr>
        </p:nvSpPr>
        <p:spPr/>
        <p:txBody>
          <a:bodyPr/>
          <a:lstStyle/>
          <a:p>
            <a:fld id="{8E871DDA-B6D0-487D-8485-04032363EAA7}" type="slidenum">
              <a:rPr lang="en-GB" smtClean="0"/>
              <a:t>51</a:t>
            </a:fld>
            <a:endParaRPr lang="en-GB"/>
          </a:p>
        </p:txBody>
      </p:sp>
    </p:spTree>
    <p:extLst>
      <p:ext uri="{BB962C8B-B14F-4D97-AF65-F5344CB8AC3E}">
        <p14:creationId xmlns:p14="http://schemas.microsoft.com/office/powerpoint/2010/main" val="796360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63636"/>
                </a:solidFill>
                <a:effectLst/>
                <a:latin typeface="helvetica" panose="020B0604020202020204" pitchFamily="34" charset="0"/>
              </a:rPr>
              <a:t>Opportunity to provide qualitative information and </a:t>
            </a:r>
            <a:r>
              <a:rPr lang="en-GB" b="0" i="0" dirty="0" err="1">
                <a:solidFill>
                  <a:srgbClr val="363636"/>
                </a:solidFill>
                <a:effectLst/>
                <a:latin typeface="helvetica" panose="020B0604020202020204" pitchFamily="34" charset="0"/>
              </a:rPr>
              <a:t>indepth</a:t>
            </a:r>
            <a:r>
              <a:rPr lang="en-GB" b="0" i="0" dirty="0">
                <a:solidFill>
                  <a:srgbClr val="363636"/>
                </a:solidFill>
                <a:effectLst/>
                <a:latin typeface="helvetica" panose="020B0604020202020204" pitchFamily="34" charset="0"/>
              </a:rPr>
              <a:t> understanding of your work outside numeric observation</a:t>
            </a:r>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53</a:t>
            </a:fld>
            <a:endParaRPr lang="en-GB"/>
          </a:p>
        </p:txBody>
      </p:sp>
    </p:spTree>
    <p:extLst>
      <p:ext uri="{BB962C8B-B14F-4D97-AF65-F5344CB8AC3E}">
        <p14:creationId xmlns:p14="http://schemas.microsoft.com/office/powerpoint/2010/main" val="3141255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Download results as csv or </a:t>
            </a:r>
            <a:r>
              <a:rPr lang="en-GB" dirty="0" err="1"/>
              <a:t>png</a:t>
            </a:r>
            <a:r>
              <a:rPr lang="en-GB" dirty="0"/>
              <a:t>.</a:t>
            </a:r>
          </a:p>
        </p:txBody>
      </p:sp>
      <p:sp>
        <p:nvSpPr>
          <p:cNvPr id="4" name="Slide Number Placeholder 3"/>
          <p:cNvSpPr>
            <a:spLocks noGrp="1"/>
          </p:cNvSpPr>
          <p:nvPr>
            <p:ph type="sldNum" sz="quarter" idx="5"/>
          </p:nvPr>
        </p:nvSpPr>
        <p:spPr/>
        <p:txBody>
          <a:bodyPr/>
          <a:lstStyle/>
          <a:p>
            <a:fld id="{8E871DDA-B6D0-487D-8485-04032363EAA7}" type="slidenum">
              <a:rPr lang="en-GB" smtClean="0"/>
              <a:t>54</a:t>
            </a:fld>
            <a:endParaRPr lang="en-GB"/>
          </a:p>
        </p:txBody>
      </p:sp>
    </p:spTree>
    <p:extLst>
      <p:ext uri="{BB962C8B-B14F-4D97-AF65-F5344CB8AC3E}">
        <p14:creationId xmlns:p14="http://schemas.microsoft.com/office/powerpoint/2010/main" val="510417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59</a:t>
            </a:fld>
            <a:endParaRPr lang="en-GB"/>
          </a:p>
        </p:txBody>
      </p:sp>
    </p:spTree>
    <p:extLst>
      <p:ext uri="{BB962C8B-B14F-4D97-AF65-F5344CB8AC3E}">
        <p14:creationId xmlns:p14="http://schemas.microsoft.com/office/powerpoint/2010/main" val="4267877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0A9B54-1947-1D4C-AFC2-F059E690D68D}" type="slidenum">
              <a:rPr lang="en-US" smtClean="0"/>
              <a:t>60</a:t>
            </a:fld>
            <a:endParaRPr lang="en-US"/>
          </a:p>
        </p:txBody>
      </p:sp>
    </p:spTree>
    <p:extLst>
      <p:ext uri="{BB962C8B-B14F-4D97-AF65-F5344CB8AC3E}">
        <p14:creationId xmlns:p14="http://schemas.microsoft.com/office/powerpoint/2010/main" val="24021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AB0A9B54-1947-1D4C-AFC2-F059E690D68D}" type="slidenum">
              <a:rPr lang="en-US" smtClean="0"/>
              <a:t>4</a:t>
            </a:fld>
            <a:endParaRPr lang="en-US"/>
          </a:p>
        </p:txBody>
      </p:sp>
    </p:spTree>
    <p:extLst>
      <p:ext uri="{BB962C8B-B14F-4D97-AF65-F5344CB8AC3E}">
        <p14:creationId xmlns:p14="http://schemas.microsoft.com/office/powerpoint/2010/main" val="240217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Julie’s Bicycle is a charity with 11 years’ experience supporting the creative and cultural sector to take direct action on climate change and environmental sustainability. </a:t>
            </a:r>
            <a:endParaRPr lang="en-GB" baseline="0" dirty="0"/>
          </a:p>
          <a:p>
            <a:endParaRPr lang="en-GB" dirty="0"/>
          </a:p>
        </p:txBody>
      </p:sp>
      <p:sp>
        <p:nvSpPr>
          <p:cNvPr id="4" name="Slide Number Placeholder 3"/>
          <p:cNvSpPr>
            <a:spLocks noGrp="1"/>
          </p:cNvSpPr>
          <p:nvPr>
            <p:ph type="sldNum" sz="quarter" idx="10"/>
          </p:nvPr>
        </p:nvSpPr>
        <p:spPr/>
        <p:txBody>
          <a:bodyPr/>
          <a:lstStyle/>
          <a:p>
            <a:fld id="{ED2A826F-B5C6-423B-B3CF-18FD08AFC515}" type="slidenum">
              <a:rPr lang="en-GB" smtClean="0"/>
              <a:t>5</a:t>
            </a:fld>
            <a:endParaRPr lang="en-GB"/>
          </a:p>
        </p:txBody>
      </p:sp>
    </p:spTree>
    <p:extLst>
      <p:ext uri="{BB962C8B-B14F-4D97-AF65-F5344CB8AC3E}">
        <p14:creationId xmlns:p14="http://schemas.microsoft.com/office/powerpoint/2010/main" val="205430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Working at this intersection of Environmental Sustainability and Arts &amp; Creative Industries JB offers free events, expert resources, carbon tracking tools, training, consultancy, and certification to equip organisations with the knowledge and confidence to speak out and together on this issue. You can find out more about our work on our website.</a:t>
            </a:r>
            <a:endParaRPr lang="en-GB" baseline="0" dirty="0"/>
          </a:p>
          <a:p>
            <a:endParaRPr lang="en-GB" dirty="0"/>
          </a:p>
        </p:txBody>
      </p:sp>
      <p:sp>
        <p:nvSpPr>
          <p:cNvPr id="4" name="Slide Number Placeholder 3"/>
          <p:cNvSpPr>
            <a:spLocks noGrp="1"/>
          </p:cNvSpPr>
          <p:nvPr>
            <p:ph type="sldNum" sz="quarter" idx="5"/>
          </p:nvPr>
        </p:nvSpPr>
        <p:spPr/>
        <p:txBody>
          <a:bodyPr/>
          <a:lstStyle/>
          <a:p>
            <a:fld id="{8E871DDA-B6D0-487D-8485-04032363EAA7}" type="slidenum">
              <a:rPr lang="en-GB" smtClean="0"/>
              <a:t>6</a:t>
            </a:fld>
            <a:endParaRPr lang="en-GB"/>
          </a:p>
        </p:txBody>
      </p:sp>
    </p:spTree>
    <p:extLst>
      <p:ext uri="{BB962C8B-B14F-4D97-AF65-F5344CB8AC3E}">
        <p14:creationId xmlns:p14="http://schemas.microsoft.com/office/powerpoint/2010/main" val="134329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big project</a:t>
            </a:r>
            <a:r>
              <a:rPr lang="en-GB" baseline="0" dirty="0"/>
              <a:t> we work on that spans all of these areas is our partnership with Arts Council England - t</a:t>
            </a:r>
            <a:r>
              <a:rPr lang="en-GB" dirty="0"/>
              <a:t>his webinar is a specific output of</a:t>
            </a:r>
            <a:r>
              <a:rPr lang="en-GB" baseline="0" dirty="0"/>
              <a:t> this programme.</a:t>
            </a:r>
            <a:r>
              <a:rPr lang="en-US" baseline="0" dirty="0"/>
              <a:t> Julie’s Bicycle has been partnered with Arts Council England to deliver their Environmental </a:t>
            </a:r>
            <a:r>
              <a:rPr lang="en-US" baseline="0" dirty="0" err="1"/>
              <a:t>Porgramme</a:t>
            </a:r>
            <a:r>
              <a:rPr lang="en-US" baseline="0" dirty="0"/>
              <a:t> since 2012. Helping funded organisations</a:t>
            </a:r>
            <a:r>
              <a:rPr lang="en-GB" baseline="0" dirty="0"/>
              <a:t> report on annual environmental impacts, supporting arts organisations to take action</a:t>
            </a:r>
            <a:r>
              <a:rPr lang="en-GB" dirty="0"/>
              <a:t>. The programme includes free resources, briefings, help-desk support, events and webinars all aimed at increasing literacy in the sector. You can find more information in our latest Annual</a:t>
            </a:r>
            <a:r>
              <a:rPr lang="en-GB" baseline="0" dirty="0"/>
              <a:t> Report</a:t>
            </a:r>
            <a:r>
              <a:rPr lang="en-GB" dirty="0"/>
              <a:t>, with case studies from all types and sizes of organisations. You can download it from Julie’s Bicycle.com or Arts Council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E01918C-89F6-4A32-96F7-55E7028A2160}" type="slidenum">
              <a:rPr lang="en-GB" smtClean="0"/>
              <a:t>7</a:t>
            </a:fld>
            <a:endParaRPr lang="en-GB"/>
          </a:p>
        </p:txBody>
      </p:sp>
    </p:spTree>
    <p:extLst>
      <p:ext uri="{BB962C8B-B14F-4D97-AF65-F5344CB8AC3E}">
        <p14:creationId xmlns:p14="http://schemas.microsoft.com/office/powerpoint/2010/main" val="370651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71DDA-B6D0-487D-8485-04032363EAA7}" type="slidenum">
              <a:rPr lang="en-GB" smtClean="0"/>
              <a:t>11</a:t>
            </a:fld>
            <a:endParaRPr lang="en-GB"/>
          </a:p>
        </p:txBody>
      </p:sp>
    </p:spTree>
    <p:extLst>
      <p:ext uri="{BB962C8B-B14F-4D97-AF65-F5344CB8AC3E}">
        <p14:creationId xmlns:p14="http://schemas.microsoft.com/office/powerpoint/2010/main" val="126653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871DDA-B6D0-487D-8485-04032363EAA7}" type="slidenum">
              <a:rPr lang="en-GB" smtClean="0"/>
              <a:t>12</a:t>
            </a:fld>
            <a:endParaRPr lang="en-GB"/>
          </a:p>
        </p:txBody>
      </p:sp>
    </p:spTree>
    <p:extLst>
      <p:ext uri="{BB962C8B-B14F-4D97-AF65-F5344CB8AC3E}">
        <p14:creationId xmlns:p14="http://schemas.microsoft.com/office/powerpoint/2010/main" val="1623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C032-3DE0-4481-A1AF-A66AE9C63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F10920-DE31-45BB-B582-1177710FB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6B5D38-9D04-4A7F-8197-D97D65619F1C}"/>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D77E56A1-0B80-486C-9A62-25798B6D7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186C1-288A-4395-8578-2E60122A47A0}"/>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134315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39DE-7806-43BC-9F6C-9F271E0C38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E5DC96-DD3B-46D3-839B-BC9F28244D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4771D-7700-4D68-A913-15DDAB9B65E2}"/>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8C96E7C0-A6AF-44F3-B5BA-641EB313E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E1F31-1FBF-46AD-B6FE-042A3372E3E0}"/>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364218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7CB6F-C58C-4058-9F4C-FDBC870B6C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6138B-79BE-43FC-8612-CA6B6ECF02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DCE8D-24FC-4ED4-8E6C-D8461A928579}"/>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3AF72C58-7B4E-4EED-B420-6ECD71C41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8727B-5B9B-4F76-AAA2-FC970E9C477E}"/>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391792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731C-73EA-48BE-9F73-93FCC15D42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D03E6E-5077-41BA-B625-E3BE5D28C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BE8FF4-7EB8-410E-8328-3730046E6F64}"/>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0E3624FA-DCAD-435A-ACC3-A700A34FA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72AEA-0E40-4AA8-BDCC-F79377188F0F}"/>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109434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4FA4-5195-4247-9B31-C9FF14963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ADC0BE-B239-49B2-8C26-72B66AB36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E3EEA-4E3D-4DB0-B0B6-F5BE864C01E0}"/>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636E73AE-255C-4264-B57E-F442DBA3E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84C15-C64B-498E-852C-88DA443A64EE}"/>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121840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E861-AA6F-42B6-A1C1-99F6F8755E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652BA-A7B8-49CA-A24A-93DFE8F666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9427BE-30CA-4826-9684-D36E29195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E6D00D-FF97-4070-8528-FFAD2D0D6875}"/>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6" name="Footer Placeholder 5">
            <a:extLst>
              <a:ext uri="{FF2B5EF4-FFF2-40B4-BE49-F238E27FC236}">
                <a16:creationId xmlns:a16="http://schemas.microsoft.com/office/drawing/2014/main" id="{42C2E926-174E-4644-B1D5-0DEAEC3B25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866115-448C-4175-A161-77A03895B46B}"/>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155558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755F-A816-405B-BC85-993B077AE0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2E980-F04D-4E34-A7B5-F3953F899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4F8E2-D2F1-4130-A216-77B28A393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917368-74DA-4883-B561-2A68D06F7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F4B9D-4930-40C0-936F-A48D52DA2C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15C9DD-1088-48E6-B0DC-3F7AAC34967A}"/>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8" name="Footer Placeholder 7">
            <a:extLst>
              <a:ext uri="{FF2B5EF4-FFF2-40B4-BE49-F238E27FC236}">
                <a16:creationId xmlns:a16="http://schemas.microsoft.com/office/drawing/2014/main" id="{F061F11E-ACA1-44F4-9821-144CF3716B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FB1485-3924-4ED0-BF09-BF2A15525DC4}"/>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136804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4CE3-671A-4E2A-B927-6E9E73210A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DC262A-AD33-464D-A7E9-FA80B114430A}"/>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4" name="Footer Placeholder 3">
            <a:extLst>
              <a:ext uri="{FF2B5EF4-FFF2-40B4-BE49-F238E27FC236}">
                <a16:creationId xmlns:a16="http://schemas.microsoft.com/office/drawing/2014/main" id="{14063F16-9996-4599-883E-04AA923CDE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0D0409-CFD8-47ED-A704-7B68329A96F0}"/>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484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3C3A6-6289-4FCE-BC3C-4C1A91B49E7D}"/>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3" name="Footer Placeholder 2">
            <a:extLst>
              <a:ext uri="{FF2B5EF4-FFF2-40B4-BE49-F238E27FC236}">
                <a16:creationId xmlns:a16="http://schemas.microsoft.com/office/drawing/2014/main" id="{6B5E8150-31C9-476A-877C-BF4C7E9A24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3CD214-E591-49C2-98B4-A2D3AE3BDD95}"/>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209709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697E-E225-4BC2-84CF-5BEAFD99D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CDAE88-3AA5-4DA2-8E9C-6A9E913A5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B1B17A-BC09-448A-AF19-D5CBC8CBD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B484B-8F30-4985-9604-6EFA20ACC885}"/>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6" name="Footer Placeholder 5">
            <a:extLst>
              <a:ext uri="{FF2B5EF4-FFF2-40B4-BE49-F238E27FC236}">
                <a16:creationId xmlns:a16="http://schemas.microsoft.com/office/drawing/2014/main" id="{4EC7EA36-3B18-4DC7-B749-6D44DF1279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B40A4-517E-46A6-A969-2A6D9BCE4355}"/>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262226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6D6E-15F7-4F2D-B2C2-DDFBC970E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7E522C-0A15-4E25-9AA7-0F3E098A8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A7AA9D-7AF6-4C42-AEB2-6698880B3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97897-3D7E-45C8-A0C8-A5958BE12020}"/>
              </a:ext>
            </a:extLst>
          </p:cNvPr>
          <p:cNvSpPr>
            <a:spLocks noGrp="1"/>
          </p:cNvSpPr>
          <p:nvPr>
            <p:ph type="dt" sz="half" idx="10"/>
          </p:nvPr>
        </p:nvSpPr>
        <p:spPr/>
        <p:txBody>
          <a:bodyPr/>
          <a:lstStyle/>
          <a:p>
            <a:fld id="{4D0DAC24-9907-4AD1-A267-309B6B96079F}" type="datetimeFigureOut">
              <a:rPr lang="en-GB" smtClean="0"/>
              <a:t>26/08/2020</a:t>
            </a:fld>
            <a:endParaRPr lang="en-GB"/>
          </a:p>
        </p:txBody>
      </p:sp>
      <p:sp>
        <p:nvSpPr>
          <p:cNvPr id="6" name="Footer Placeholder 5">
            <a:extLst>
              <a:ext uri="{FF2B5EF4-FFF2-40B4-BE49-F238E27FC236}">
                <a16:creationId xmlns:a16="http://schemas.microsoft.com/office/drawing/2014/main" id="{13680320-8AE8-46FD-8D49-69A607D9E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6B870-EF02-4BEB-B38D-3D53822303DB}"/>
              </a:ext>
            </a:extLst>
          </p:cNvPr>
          <p:cNvSpPr>
            <a:spLocks noGrp="1"/>
          </p:cNvSpPr>
          <p:nvPr>
            <p:ph type="sldNum" sz="quarter" idx="12"/>
          </p:nvPr>
        </p:nvSpPr>
        <p:spPr/>
        <p:txBody>
          <a:bodyPr/>
          <a:lstStyle/>
          <a:p>
            <a:fld id="{258EA6DC-E75E-4B49-AECE-568B69D26E9A}" type="slidenum">
              <a:rPr lang="en-GB" smtClean="0"/>
              <a:t>‹#›</a:t>
            </a:fld>
            <a:endParaRPr lang="en-GB"/>
          </a:p>
        </p:txBody>
      </p:sp>
    </p:spTree>
    <p:extLst>
      <p:ext uri="{BB962C8B-B14F-4D97-AF65-F5344CB8AC3E}">
        <p14:creationId xmlns:p14="http://schemas.microsoft.com/office/powerpoint/2010/main" val="43300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84FFD-DA8B-4D95-B64C-BDEAE67C7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21AEAF-EABD-48ED-8EE0-DE1EF9CDD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6C20F6-080A-46FF-992D-C1EE3E593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AC24-9907-4AD1-A267-309B6B96079F}" type="datetimeFigureOut">
              <a:rPr lang="en-GB" smtClean="0"/>
              <a:t>26/08/2020</a:t>
            </a:fld>
            <a:endParaRPr lang="en-GB"/>
          </a:p>
        </p:txBody>
      </p:sp>
      <p:sp>
        <p:nvSpPr>
          <p:cNvPr id="5" name="Footer Placeholder 4">
            <a:extLst>
              <a:ext uri="{FF2B5EF4-FFF2-40B4-BE49-F238E27FC236}">
                <a16:creationId xmlns:a16="http://schemas.microsoft.com/office/drawing/2014/main" id="{37E923E9-7F15-4984-B64A-8273AE89A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C1B128-B12E-452B-AF73-FACC01CAD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EA6DC-E75E-4B49-AECE-568B69D26E9A}" type="slidenum">
              <a:rPr lang="en-GB" smtClean="0"/>
              <a:t>‹#›</a:t>
            </a:fld>
            <a:endParaRPr lang="en-GB"/>
          </a:p>
        </p:txBody>
      </p:sp>
    </p:spTree>
    <p:extLst>
      <p:ext uri="{BB962C8B-B14F-4D97-AF65-F5344CB8AC3E}">
        <p14:creationId xmlns:p14="http://schemas.microsoft.com/office/powerpoint/2010/main" val="279455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support@juliesbicycle.com"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ig-tool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support@juliesbicycle.com" TargetMode="External"/><Relationship Id="rId5" Type="http://schemas.openxmlformats.org/officeDocument/2006/relationships/hyperlink" Target="http://www.juliesbicycle.com/resources" TargetMode="External"/><Relationship Id="rId4" Type="http://schemas.openxmlformats.org/officeDocument/2006/relationships/hyperlink" Target="http://www.juliesbicycle.com/resources/environmental-policy-and-action-plan-guidelin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C35967-6136-4B73-A95F-E61DCB267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Box 14"/>
          <p:cNvSpPr txBox="1"/>
          <p:nvPr/>
        </p:nvSpPr>
        <p:spPr>
          <a:xfrm>
            <a:off x="4411843" y="2861480"/>
            <a:ext cx="7415365" cy="2523768"/>
          </a:xfrm>
          <a:prstGeom prst="rect">
            <a:avLst/>
          </a:prstGeom>
          <a:noFill/>
        </p:spPr>
        <p:txBody>
          <a:bodyPr wrap="square" rtlCol="0">
            <a:spAutoFit/>
          </a:bodyPr>
          <a:lstStyle/>
          <a:p>
            <a:pPr algn="r"/>
            <a:r>
              <a:rPr lang="en-US" sz="3600" b="1" dirty="0">
                <a:latin typeface="Gill Sans Light"/>
                <a:cs typeface="Gill Sans Light"/>
              </a:rPr>
              <a:t>Arts Council England Environmental Reporting 2019/20</a:t>
            </a:r>
            <a:endParaRPr lang="en-US" sz="2800" dirty="0">
              <a:latin typeface="Gill Sans Light"/>
              <a:cs typeface="Gill Sans Light"/>
            </a:endParaRPr>
          </a:p>
          <a:p>
            <a:pPr algn="r"/>
            <a:endParaRPr lang="en-US" sz="1400" dirty="0">
              <a:latin typeface="Gill Sans Light"/>
              <a:cs typeface="Gill Sans Light"/>
            </a:endParaRPr>
          </a:p>
          <a:p>
            <a:pPr algn="r"/>
            <a:endParaRPr lang="en-US" sz="2400" dirty="0">
              <a:solidFill>
                <a:srgbClr val="008080"/>
              </a:solidFill>
              <a:latin typeface="Gill Sans Light"/>
              <a:cs typeface="Gill Sans Light"/>
            </a:endParaRPr>
          </a:p>
          <a:p>
            <a:pPr algn="r"/>
            <a:r>
              <a:rPr lang="en-US" sz="2400" b="1" dirty="0">
                <a:solidFill>
                  <a:srgbClr val="008080"/>
                </a:solidFill>
                <a:latin typeface="Gill Sans Light"/>
                <a:cs typeface="Gill Sans Light"/>
              </a:rPr>
              <a:t>Will Price, </a:t>
            </a:r>
            <a:r>
              <a:rPr lang="en-US" sz="2400" dirty="0">
                <a:solidFill>
                  <a:srgbClr val="008080"/>
                </a:solidFill>
                <a:latin typeface="Gill Sans Light"/>
                <a:cs typeface="Gill Sans Light"/>
              </a:rPr>
              <a:t>Julie’s Bicycle</a:t>
            </a:r>
          </a:p>
          <a:p>
            <a:pPr algn="r"/>
            <a:r>
              <a:rPr lang="en-US" sz="2400" b="1" dirty="0">
                <a:solidFill>
                  <a:srgbClr val="008080"/>
                </a:solidFill>
                <a:latin typeface="Gill Sans Light"/>
                <a:cs typeface="Gill Sans Light"/>
              </a:rPr>
              <a:t>Brianna Francis, </a:t>
            </a:r>
            <a:r>
              <a:rPr lang="en-US" sz="2400" dirty="0">
                <a:solidFill>
                  <a:srgbClr val="008080"/>
                </a:solidFill>
                <a:latin typeface="Gill Sans Light"/>
                <a:cs typeface="Gill Sans Light"/>
              </a:rPr>
              <a:t>Julie’s Bicycle</a:t>
            </a:r>
          </a:p>
        </p:txBody>
      </p:sp>
      <p:pic>
        <p:nvPicPr>
          <p:cNvPr id="3" name="Picture 2">
            <a:extLst>
              <a:ext uri="{FF2B5EF4-FFF2-40B4-BE49-F238E27FC236}">
                <a16:creationId xmlns:a16="http://schemas.microsoft.com/office/drawing/2014/main" id="{DD463F5A-B359-4182-828D-64A8AAE40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4621" y="0"/>
            <a:ext cx="1188823" cy="1204064"/>
          </a:xfrm>
          <a:prstGeom prst="rect">
            <a:avLst/>
          </a:prstGeom>
        </p:spPr>
      </p:pic>
      <p:pic>
        <p:nvPicPr>
          <p:cNvPr id="4" name="Picture 3">
            <a:extLst>
              <a:ext uri="{FF2B5EF4-FFF2-40B4-BE49-F238E27FC236}">
                <a16:creationId xmlns:a16="http://schemas.microsoft.com/office/drawing/2014/main" id="{FA1D6BC9-8977-4B0D-BADA-58480DFA3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712" y="161933"/>
            <a:ext cx="2336732" cy="698220"/>
          </a:xfrm>
          <a:prstGeom prst="rect">
            <a:avLst/>
          </a:prstGeom>
        </p:spPr>
      </p:pic>
    </p:spTree>
    <p:extLst>
      <p:ext uri="{BB962C8B-B14F-4D97-AF65-F5344CB8AC3E}">
        <p14:creationId xmlns:p14="http://schemas.microsoft.com/office/powerpoint/2010/main" val="304198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C7C2B-B531-4125-A300-0A5B367106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604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775708" y="1018909"/>
            <a:ext cx="571500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latin typeface="Gill Sans Light"/>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284" y="1107359"/>
            <a:ext cx="10070791" cy="4453940"/>
          </a:xfrm>
          <a:prstGeom prst="rect">
            <a:avLst/>
          </a:prstGeom>
        </p:spPr>
      </p:pic>
    </p:spTree>
    <p:extLst>
      <p:ext uri="{BB962C8B-B14F-4D97-AF65-F5344CB8AC3E}">
        <p14:creationId xmlns:p14="http://schemas.microsoft.com/office/powerpoint/2010/main" val="61343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88" y="4067940"/>
            <a:ext cx="4788213" cy="1325563"/>
          </a:xfrm>
        </p:spPr>
        <p:txBody>
          <a:bodyPr>
            <a:noAutofit/>
          </a:bodyPr>
          <a:lstStyle/>
          <a:p>
            <a:r>
              <a:rPr lang="en-GB" sz="2000" b="1" dirty="0">
                <a:latin typeface="Gill Sans Light"/>
              </a:rPr>
              <a:t>Webinars and resources</a:t>
            </a:r>
            <a:br>
              <a:rPr lang="en-GB" sz="2000" b="1" dirty="0">
                <a:latin typeface="Gill Sans Light"/>
              </a:rPr>
            </a:br>
            <a:br>
              <a:rPr lang="en-GB" sz="2000" dirty="0">
                <a:latin typeface="Gill Sans Light"/>
              </a:rPr>
            </a:br>
            <a:r>
              <a:rPr lang="en-GB" sz="2000" dirty="0">
                <a:latin typeface="Gill Sans Light"/>
              </a:rPr>
              <a:t>Digital creativity webinar (Tues 25</a:t>
            </a:r>
            <a:r>
              <a:rPr lang="en-GB" sz="2000" baseline="30000" dirty="0">
                <a:latin typeface="Gill Sans Light"/>
              </a:rPr>
              <a:t>th</a:t>
            </a:r>
            <a:r>
              <a:rPr lang="en-GB" sz="2000" dirty="0">
                <a:latin typeface="Gill Sans Light"/>
              </a:rPr>
              <a:t>)</a:t>
            </a:r>
            <a:br>
              <a:rPr lang="en-GB" sz="2000" dirty="0">
                <a:latin typeface="Gill Sans Light"/>
              </a:rPr>
            </a:br>
            <a:r>
              <a:rPr lang="en-GB" sz="2000" dirty="0">
                <a:latin typeface="Gill Sans Light"/>
              </a:rPr>
              <a:t>Digital briefing (month end)</a:t>
            </a:r>
            <a:br>
              <a:rPr lang="en-GB" sz="2000" dirty="0">
                <a:latin typeface="Gill Sans Light"/>
              </a:rPr>
            </a:br>
            <a:r>
              <a:rPr lang="en-GB" sz="2000" dirty="0">
                <a:latin typeface="Gill Sans Light"/>
              </a:rPr>
              <a:t>Travel and offsetting briefing (</a:t>
            </a:r>
            <a:r>
              <a:rPr lang="en-GB" sz="2000" dirty="0" err="1">
                <a:latin typeface="Gill Sans Light"/>
              </a:rPr>
              <a:t>Sept+Oct</a:t>
            </a:r>
            <a:r>
              <a:rPr lang="en-GB" sz="2000" dirty="0">
                <a:latin typeface="Gill Sans Light"/>
              </a:rPr>
              <a:t>)</a:t>
            </a:r>
          </a:p>
        </p:txBody>
      </p:sp>
      <p:sp>
        <p:nvSpPr>
          <p:cNvPr id="5" name="Title 1"/>
          <p:cNvSpPr txBox="1">
            <a:spLocks/>
          </p:cNvSpPr>
          <p:nvPr/>
        </p:nvSpPr>
        <p:spPr>
          <a:xfrm>
            <a:off x="185398" y="-1793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Gill Sans Light"/>
              </a:rPr>
              <a:t>Other programme updates</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5" y="1291080"/>
            <a:ext cx="4942180" cy="2471090"/>
          </a:xfrm>
          <a:prstGeom prst="rect">
            <a:avLst/>
          </a:prstGeom>
        </p:spPr>
      </p:pic>
      <p:sp>
        <p:nvSpPr>
          <p:cNvPr id="8" name="Title 1"/>
          <p:cNvSpPr txBox="1">
            <a:spLocks/>
          </p:cNvSpPr>
          <p:nvPr/>
        </p:nvSpPr>
        <p:spPr>
          <a:xfrm>
            <a:off x="5775708" y="1018909"/>
            <a:ext cx="571500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latin typeface="Gill Sans Light"/>
            </a:endParaRPr>
          </a:p>
        </p:txBody>
      </p:sp>
      <p:pic>
        <p:nvPicPr>
          <p:cNvPr id="3" name="Picture 2">
            <a:extLst>
              <a:ext uri="{FF2B5EF4-FFF2-40B4-BE49-F238E27FC236}">
                <a16:creationId xmlns:a16="http://schemas.microsoft.com/office/drawing/2014/main" id="{67D11BE0-A39C-441C-A0E8-B48FB369B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496" y="926774"/>
            <a:ext cx="4501190" cy="2835396"/>
          </a:xfrm>
          <a:prstGeom prst="rect">
            <a:avLst/>
          </a:prstGeom>
        </p:spPr>
      </p:pic>
      <p:sp>
        <p:nvSpPr>
          <p:cNvPr id="13" name="Title 1">
            <a:extLst>
              <a:ext uri="{FF2B5EF4-FFF2-40B4-BE49-F238E27FC236}">
                <a16:creationId xmlns:a16="http://schemas.microsoft.com/office/drawing/2014/main" id="{4860E5FA-8CCA-4A8E-A6E3-66CCE970ECD9}"/>
              </a:ext>
            </a:extLst>
          </p:cNvPr>
          <p:cNvSpPr txBox="1">
            <a:spLocks/>
          </p:cNvSpPr>
          <p:nvPr/>
        </p:nvSpPr>
        <p:spPr>
          <a:xfrm>
            <a:off x="6899266" y="4316758"/>
            <a:ext cx="4788213" cy="2153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GillSans-Light" panose="020B0400000000000000" pitchFamily="34" charset="0"/>
              </a:rPr>
              <a:t>Season for Change Toolkit live</a:t>
            </a:r>
            <a:br>
              <a:rPr lang="en-GB" sz="2000" dirty="0">
                <a:latin typeface="GillSans-Light" panose="020B0400000000000000" pitchFamily="34" charset="0"/>
              </a:rPr>
            </a:br>
            <a:br>
              <a:rPr lang="en-GB" sz="2000" dirty="0">
                <a:latin typeface="GillSans-Light" panose="020B0400000000000000" pitchFamily="34" charset="0"/>
              </a:rPr>
            </a:br>
            <a:r>
              <a:rPr lang="en-GB" sz="2000" i="0" dirty="0">
                <a:solidFill>
                  <a:srgbClr val="212529"/>
                </a:solidFill>
                <a:effectLst/>
                <a:latin typeface="GillSans-Light" panose="020B0400000000000000" pitchFamily="34" charset="0"/>
              </a:rPr>
              <a:t>Season for Change is a nationwide programme of artistic and cultural events that celebrate the environment and inspire urgent climate action</a:t>
            </a:r>
          </a:p>
          <a:p>
            <a:endParaRPr lang="en-GB" sz="2000" dirty="0">
              <a:solidFill>
                <a:srgbClr val="212529"/>
              </a:solidFill>
              <a:latin typeface="GillSans-Light" panose="020B0400000000000000" pitchFamily="34" charset="0"/>
            </a:endParaRPr>
          </a:p>
          <a:p>
            <a:r>
              <a:rPr lang="en-GB" sz="2000" i="0" dirty="0">
                <a:solidFill>
                  <a:srgbClr val="212529"/>
                </a:solidFill>
                <a:effectLst/>
                <a:latin typeface="GillSans-Light" panose="020B0400000000000000" pitchFamily="34" charset="0"/>
              </a:rPr>
              <a:t>In the Season for Change Toolkit, you’ll find top tips, case studies and resources to help you get started.</a:t>
            </a:r>
          </a:p>
          <a:p>
            <a:endParaRPr lang="en-GB" sz="2000" dirty="0">
              <a:latin typeface="GillSans-Light" panose="020B0400000000000000" pitchFamily="34" charset="0"/>
            </a:endParaRPr>
          </a:p>
        </p:txBody>
      </p:sp>
    </p:spTree>
    <p:extLst>
      <p:ext uri="{BB962C8B-B14F-4D97-AF65-F5344CB8AC3E}">
        <p14:creationId xmlns:p14="http://schemas.microsoft.com/office/powerpoint/2010/main" val="381584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CF5CF4-2429-43D4-BFD1-F0E29A2BBC98}"/>
              </a:ext>
            </a:extLst>
          </p:cNvPr>
          <p:cNvSpPr txBox="1"/>
          <p:nvPr/>
        </p:nvSpPr>
        <p:spPr>
          <a:xfrm>
            <a:off x="4171702" y="1323625"/>
            <a:ext cx="5492825" cy="1261884"/>
          </a:xfrm>
          <a:prstGeom prst="rect">
            <a:avLst/>
          </a:prstGeom>
          <a:noFill/>
        </p:spPr>
        <p:txBody>
          <a:bodyPr wrap="square" rtlCol="0">
            <a:spAutoFit/>
          </a:bodyPr>
          <a:lstStyle/>
          <a:p>
            <a:r>
              <a:rPr lang="en-GB" sz="4400" dirty="0">
                <a:solidFill>
                  <a:srgbClr val="008080"/>
                </a:solidFill>
                <a:latin typeface="Gill Sans Light"/>
              </a:rPr>
              <a:t>Covid-19 Update</a:t>
            </a:r>
            <a:endParaRPr lang="en-GB" sz="3200" dirty="0">
              <a:solidFill>
                <a:srgbClr val="008080"/>
              </a:solidFill>
              <a:latin typeface="Gill Sans Light"/>
            </a:endParaRPr>
          </a:p>
          <a:p>
            <a:endParaRPr lang="en-GB" sz="3200" dirty="0">
              <a:latin typeface="Gill Sans Light"/>
            </a:endParaRPr>
          </a:p>
        </p:txBody>
      </p:sp>
      <p:pic>
        <p:nvPicPr>
          <p:cNvPr id="5" name="Picture 4">
            <a:extLst>
              <a:ext uri="{FF2B5EF4-FFF2-40B4-BE49-F238E27FC236}">
                <a16:creationId xmlns:a16="http://schemas.microsoft.com/office/drawing/2014/main" id="{54CEBE89-981C-452F-946C-4C601044E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214" y="372483"/>
            <a:ext cx="2336732" cy="698220"/>
          </a:xfrm>
          <a:prstGeom prst="rect">
            <a:avLst/>
          </a:prstGeom>
        </p:spPr>
      </p:pic>
      <p:pic>
        <p:nvPicPr>
          <p:cNvPr id="6" name="Picture 5">
            <a:extLst>
              <a:ext uri="{FF2B5EF4-FFF2-40B4-BE49-F238E27FC236}">
                <a16:creationId xmlns:a16="http://schemas.microsoft.com/office/drawing/2014/main" id="{CD1BDDC1-65F1-4459-991D-04BFB10ABD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427" y="372483"/>
            <a:ext cx="1188823" cy="1204064"/>
          </a:xfrm>
          <a:prstGeom prst="rect">
            <a:avLst/>
          </a:prstGeom>
        </p:spPr>
      </p:pic>
      <p:sp>
        <p:nvSpPr>
          <p:cNvPr id="2" name="TextBox 1">
            <a:extLst>
              <a:ext uri="{FF2B5EF4-FFF2-40B4-BE49-F238E27FC236}">
                <a16:creationId xmlns:a16="http://schemas.microsoft.com/office/drawing/2014/main" id="{51ED0D7B-5F5E-4657-831B-0F73578DC096}"/>
              </a:ext>
            </a:extLst>
          </p:cNvPr>
          <p:cNvSpPr txBox="1"/>
          <p:nvPr/>
        </p:nvSpPr>
        <p:spPr>
          <a:xfrm>
            <a:off x="655609" y="2583455"/>
            <a:ext cx="11756572" cy="3046988"/>
          </a:xfrm>
          <a:prstGeom prst="rect">
            <a:avLst/>
          </a:prstGeom>
          <a:noFill/>
        </p:spPr>
        <p:txBody>
          <a:bodyPr wrap="square" rtlCol="0">
            <a:spAutoFit/>
          </a:bodyPr>
          <a:lstStyle/>
          <a:p>
            <a:r>
              <a:rPr lang="en-GB" sz="2400" dirty="0">
                <a:latin typeface="Gill Sans Light" panose="020B0302020104020203"/>
              </a:rPr>
              <a:t>In response to the Covid-19 situation the original deadlines for Arts Council England environmental reporting were lifted back in May.</a:t>
            </a:r>
          </a:p>
          <a:p>
            <a:endParaRPr lang="en-GB" sz="2400" dirty="0">
              <a:latin typeface="Gill Sans Light" panose="020B0302020104020203"/>
            </a:endParaRPr>
          </a:p>
          <a:p>
            <a:r>
              <a:rPr lang="en-GB" sz="2400" dirty="0">
                <a:latin typeface="Gill Sans Light" panose="020B0302020104020203"/>
              </a:rPr>
              <a:t>We are now reinstating a reporting timeframe and are </a:t>
            </a:r>
            <a:r>
              <a:rPr lang="en-GB" sz="2400" b="1" dirty="0">
                <a:latin typeface="Gill Sans Light" panose="020B0302020104020203"/>
              </a:rPr>
              <a:t>encouraging organisations where possible to complete their reporting by the 30</a:t>
            </a:r>
            <a:r>
              <a:rPr lang="en-GB" sz="2400" b="1" baseline="30000" dirty="0">
                <a:latin typeface="Gill Sans Light" panose="020B0302020104020203"/>
              </a:rPr>
              <a:t>th</a:t>
            </a:r>
            <a:r>
              <a:rPr lang="en-GB" sz="2400" b="1" dirty="0">
                <a:latin typeface="Gill Sans Light" panose="020B0302020104020203"/>
              </a:rPr>
              <a:t> October.</a:t>
            </a:r>
          </a:p>
          <a:p>
            <a:endParaRPr lang="en-GB" sz="2400" dirty="0">
              <a:latin typeface="Gill Sans Light" panose="020B0302020104020203"/>
            </a:endParaRPr>
          </a:p>
          <a:p>
            <a:r>
              <a:rPr lang="en-GB" sz="2400" dirty="0">
                <a:latin typeface="Gill Sans Light" panose="020B0302020104020203"/>
              </a:rPr>
              <a:t>The </a:t>
            </a:r>
            <a:r>
              <a:rPr lang="en-GB" sz="2400" b="1" dirty="0">
                <a:latin typeface="Gill Sans Light" panose="020B0302020104020203"/>
              </a:rPr>
              <a:t>Julie’s Bicycle team will be working remotely and have a new support phone-line open Tuesday-Thursday for reporting queries. </a:t>
            </a:r>
            <a:r>
              <a:rPr lang="en-GB" sz="2400" dirty="0">
                <a:latin typeface="Gill Sans Light" panose="020B0302020104020203"/>
              </a:rPr>
              <a:t>In the meantime, you can still contact us via </a:t>
            </a:r>
            <a:r>
              <a:rPr lang="en-GB" sz="2400" dirty="0">
                <a:latin typeface="Gill Sans Light" panose="020B0302020104020203"/>
                <a:hlinkClick r:id="rId5"/>
              </a:rPr>
              <a:t>email</a:t>
            </a:r>
            <a:r>
              <a:rPr lang="en-GB" sz="2400" dirty="0">
                <a:latin typeface="Gill Sans Light" panose="020B0302020104020203"/>
              </a:rPr>
              <a:t>.</a:t>
            </a:r>
          </a:p>
        </p:txBody>
      </p:sp>
    </p:spTree>
    <p:extLst>
      <p:ext uri="{BB962C8B-B14F-4D97-AF65-F5344CB8AC3E}">
        <p14:creationId xmlns:p14="http://schemas.microsoft.com/office/powerpoint/2010/main" val="373649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35967-6136-4B73-A95F-E61DCB2674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4982083" y="423412"/>
            <a:ext cx="6991350" cy="1325563"/>
          </a:xfrm>
        </p:spPr>
        <p:txBody>
          <a:bodyPr>
            <a:normAutofit/>
          </a:bodyPr>
          <a:lstStyle/>
          <a:p>
            <a:r>
              <a:rPr lang="en-GB" dirty="0"/>
              <a:t>NPO Environmental Reporting</a:t>
            </a:r>
          </a:p>
        </p:txBody>
      </p:sp>
      <p:sp>
        <p:nvSpPr>
          <p:cNvPr id="3" name="Content Placeholder 2"/>
          <p:cNvSpPr>
            <a:spLocks noGrp="1"/>
          </p:cNvSpPr>
          <p:nvPr>
            <p:ph idx="1"/>
          </p:nvPr>
        </p:nvSpPr>
        <p:spPr>
          <a:xfrm>
            <a:off x="4094481" y="2824773"/>
            <a:ext cx="8097519" cy="3703027"/>
          </a:xfrm>
        </p:spPr>
        <p:txBody>
          <a:bodyPr>
            <a:noAutofit/>
          </a:bodyPr>
          <a:lstStyle/>
          <a:p>
            <a:pPr marL="514350" lvl="1" indent="-514350">
              <a:spcBef>
                <a:spcPts val="1000"/>
              </a:spcBef>
              <a:buFont typeface="+mj-lt"/>
              <a:buAutoNum type="arabicPeriod"/>
            </a:pPr>
            <a:r>
              <a:rPr lang="en-GB" sz="2800" dirty="0">
                <a:latin typeface="Gill Sans Light" panose="020B0302020104020203"/>
                <a:cs typeface="Gill Sans Light" panose="020B0302020104020203"/>
              </a:rPr>
              <a:t>Upload an up-to-date environmental policy and action plan to the Creative Green Tools.</a:t>
            </a:r>
          </a:p>
          <a:p>
            <a:pPr marL="514350" lvl="1" indent="-514350">
              <a:spcBef>
                <a:spcPts val="1000"/>
              </a:spcBef>
              <a:buFont typeface="+mj-lt"/>
              <a:buAutoNum type="arabicPeriod"/>
            </a:pPr>
            <a:r>
              <a:rPr lang="en-GB" sz="2800" dirty="0">
                <a:latin typeface="Gill Sans Light" panose="020B0302020104020203"/>
                <a:cs typeface="Gill Sans Light" panose="020B0302020104020203"/>
              </a:rPr>
              <a:t>Enter environmental data (outlined in funding agreement) into the Creative Green Tools covering April 2019 – March 2020. </a:t>
            </a:r>
          </a:p>
          <a:p>
            <a:pPr marL="0" lvl="1" indent="0">
              <a:spcBef>
                <a:spcPts val="1000"/>
              </a:spcBef>
              <a:buNone/>
            </a:pPr>
            <a:r>
              <a:rPr lang="en-GB" sz="2800" b="1" dirty="0">
                <a:latin typeface="Gill Sans Light" panose="020B0302020104020203"/>
                <a:cs typeface="Gill Sans Light" panose="020B0302020104020203"/>
              </a:rPr>
              <a:t>Organisations are encouraged to report before 30</a:t>
            </a:r>
            <a:r>
              <a:rPr lang="en-GB" sz="2800" b="1" baseline="30000" dirty="0">
                <a:latin typeface="Gill Sans Light" panose="020B0302020104020203"/>
                <a:cs typeface="Gill Sans Light" panose="020B0302020104020203"/>
              </a:rPr>
              <a:t>th</a:t>
            </a:r>
            <a:r>
              <a:rPr lang="en-GB" sz="2800" b="1" dirty="0">
                <a:latin typeface="Gill Sans Light" panose="020B0302020104020203"/>
                <a:cs typeface="Gill Sans Light" panose="020B0302020104020203"/>
              </a:rPr>
              <a:t> October 2020</a:t>
            </a:r>
            <a:br>
              <a:rPr lang="en-GB" sz="2800" dirty="0">
                <a:latin typeface="Gill Sans Light" panose="020B0302020104020203"/>
                <a:cs typeface="Gill Sans Light" panose="020B0302020104020203"/>
              </a:rPr>
            </a:br>
            <a:endParaRPr lang="en-GB" sz="2800" dirty="0">
              <a:latin typeface="Gill Sans Light" panose="020B0302020104020203"/>
              <a:cs typeface="Gill Sans Light" panose="020B0302020104020203"/>
            </a:endParaRPr>
          </a:p>
          <a:p>
            <a:pPr marL="514350" lvl="1" indent="-514350">
              <a:spcBef>
                <a:spcPts val="1000"/>
              </a:spcBef>
              <a:buFont typeface="+mj-lt"/>
              <a:buAutoNum type="arabicPeriod"/>
            </a:pPr>
            <a:endParaRPr lang="en-GB" sz="2800" dirty="0">
              <a:latin typeface="Gill Sans Light" panose="020B0302020104020203"/>
              <a:cs typeface="Gill Sans Light" panose="020B0302020104020203"/>
            </a:endParaRPr>
          </a:p>
          <a:p>
            <a:pPr marL="514350" lvl="1" indent="-514350">
              <a:spcBef>
                <a:spcPts val="1000"/>
              </a:spcBef>
              <a:buFont typeface="+mj-lt"/>
              <a:buAutoNum type="arabicPeriod"/>
            </a:pPr>
            <a:endParaRPr lang="en-GB" sz="2800" dirty="0">
              <a:latin typeface="Gill Sans Light" panose="020B0302020104020203"/>
              <a:cs typeface="Gill Sans Light" panose="020B0302020104020203"/>
            </a:endParaRPr>
          </a:p>
          <a:p>
            <a:pPr marL="514350" lvl="1" indent="-514350">
              <a:spcBef>
                <a:spcPts val="1000"/>
              </a:spcBef>
              <a:buFont typeface="+mj-lt"/>
              <a:buAutoNum type="arabicPeriod"/>
            </a:pPr>
            <a:endParaRPr lang="en-GB" sz="2800" dirty="0">
              <a:latin typeface="Gill Sans Light" panose="020B0302020104020203"/>
              <a:cs typeface="Gill Sans Light" panose="020B0302020104020203"/>
            </a:endParaRPr>
          </a:p>
        </p:txBody>
      </p:sp>
    </p:spTree>
    <p:extLst>
      <p:ext uri="{BB962C8B-B14F-4D97-AF65-F5344CB8AC3E}">
        <p14:creationId xmlns:p14="http://schemas.microsoft.com/office/powerpoint/2010/main" val="301481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38FAF4-6B13-4DAE-A485-9E69451F36EF}"/>
              </a:ext>
            </a:extLst>
          </p:cNvPr>
          <p:cNvSpPr>
            <a:spLocks noGrp="1"/>
          </p:cNvSpPr>
          <p:nvPr>
            <p:ph type="title"/>
          </p:nvPr>
        </p:nvSpPr>
        <p:spPr>
          <a:xfrm>
            <a:off x="1095374" y="169862"/>
            <a:ext cx="10306558" cy="1325563"/>
          </a:xfrm>
        </p:spPr>
        <p:txBody>
          <a:bodyPr>
            <a:normAutofit/>
          </a:bodyPr>
          <a:lstStyle/>
          <a:p>
            <a:r>
              <a:rPr lang="en-GB" sz="3200" b="1" dirty="0">
                <a:latin typeface="Gill Sans Light"/>
              </a:rPr>
              <a:t>What do I need to report on?</a:t>
            </a:r>
          </a:p>
        </p:txBody>
      </p:sp>
      <p:sp>
        <p:nvSpPr>
          <p:cNvPr id="9" name="TextBox 8">
            <a:extLst>
              <a:ext uri="{FF2B5EF4-FFF2-40B4-BE49-F238E27FC236}">
                <a16:creationId xmlns:a16="http://schemas.microsoft.com/office/drawing/2014/main" id="{E012E339-1436-463B-9C37-100DD5CABA69}"/>
              </a:ext>
            </a:extLst>
          </p:cNvPr>
          <p:cNvSpPr txBox="1"/>
          <p:nvPr/>
        </p:nvSpPr>
        <p:spPr>
          <a:xfrm>
            <a:off x="942721" y="1495425"/>
            <a:ext cx="10306558"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Gill Sans light"/>
              </a:rPr>
              <a:t>Your reporting requirements should have been agreed with your Relationship Manager and can be found in the 2018-22 Funding Agreement Conditions.</a:t>
            </a:r>
            <a:br>
              <a:rPr lang="en-GB" sz="2400" dirty="0">
                <a:latin typeface="Gill Sans light"/>
              </a:rPr>
            </a:br>
            <a:r>
              <a:rPr lang="en-GB" sz="2400" dirty="0">
                <a:latin typeface="Gill Sans light"/>
              </a:rPr>
              <a:t> </a:t>
            </a:r>
          </a:p>
          <a:p>
            <a:pPr marL="342900" indent="-342900">
              <a:buFont typeface="Arial" panose="020B0604020202020204" pitchFamily="34" charset="0"/>
              <a:buChar char="•"/>
            </a:pPr>
            <a:r>
              <a:rPr lang="en-GB" sz="2400" dirty="0">
                <a:latin typeface="Gill Sans light"/>
              </a:rPr>
              <a:t>These requirements are tailored to each organisation. </a:t>
            </a:r>
          </a:p>
        </p:txBody>
      </p:sp>
      <p:pic>
        <p:nvPicPr>
          <p:cNvPr id="11" name="Picture 10">
            <a:extLst>
              <a:ext uri="{FF2B5EF4-FFF2-40B4-BE49-F238E27FC236}">
                <a16:creationId xmlns:a16="http://schemas.microsoft.com/office/drawing/2014/main" id="{62294278-E173-4003-BA2E-E9395B467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744" y="3429000"/>
            <a:ext cx="9628962" cy="3122612"/>
          </a:xfrm>
          <a:prstGeom prst="rect">
            <a:avLst/>
          </a:prstGeom>
        </p:spPr>
      </p:pic>
    </p:spTree>
    <p:extLst>
      <p:ext uri="{BB962C8B-B14F-4D97-AF65-F5344CB8AC3E}">
        <p14:creationId xmlns:p14="http://schemas.microsoft.com/office/powerpoint/2010/main" val="75144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165349" y="3871601"/>
            <a:ext cx="2570401" cy="1918751"/>
          </a:xfrm>
          <a:prstGeom prst="rect">
            <a:avLst/>
          </a:prstGeom>
        </p:spPr>
      </p:pic>
      <p:pic>
        <p:nvPicPr>
          <p:cNvPr id="11" name="Picture 10"/>
          <p:cNvPicPr>
            <a:picLocks noChangeAspect="1"/>
          </p:cNvPicPr>
          <p:nvPr/>
        </p:nvPicPr>
        <p:blipFill>
          <a:blip r:embed="rId4"/>
          <a:stretch>
            <a:fillRect/>
          </a:stretch>
        </p:blipFill>
        <p:spPr>
          <a:xfrm>
            <a:off x="233960" y="3298761"/>
            <a:ext cx="7158142" cy="3064433"/>
          </a:xfrm>
          <a:prstGeom prst="rect">
            <a:avLst/>
          </a:prstGeom>
        </p:spPr>
      </p:pic>
      <p:sp>
        <p:nvSpPr>
          <p:cNvPr id="3" name="TextBox 2">
            <a:extLst>
              <a:ext uri="{FF2B5EF4-FFF2-40B4-BE49-F238E27FC236}">
                <a16:creationId xmlns:a16="http://schemas.microsoft.com/office/drawing/2014/main" id="{F6D4AD61-CCD4-4568-94EE-D96A8A544D48}"/>
              </a:ext>
            </a:extLst>
          </p:cNvPr>
          <p:cNvSpPr txBox="1"/>
          <p:nvPr/>
        </p:nvSpPr>
        <p:spPr>
          <a:xfrm>
            <a:off x="990600" y="519816"/>
            <a:ext cx="5105400" cy="584775"/>
          </a:xfrm>
          <a:prstGeom prst="rect">
            <a:avLst/>
          </a:prstGeom>
          <a:noFill/>
        </p:spPr>
        <p:txBody>
          <a:bodyPr wrap="square" rtlCol="0">
            <a:spAutoFit/>
          </a:bodyPr>
          <a:lstStyle/>
          <a:p>
            <a:pPr algn="ctr"/>
            <a:r>
              <a:rPr lang="en-GB" sz="3200" b="1" dirty="0">
                <a:latin typeface="Gill Sans Light"/>
              </a:rPr>
              <a:t>How do I collect energy data?</a:t>
            </a:r>
          </a:p>
        </p:txBody>
      </p:sp>
      <p:sp>
        <p:nvSpPr>
          <p:cNvPr id="16" name="TextBox 15">
            <a:extLst>
              <a:ext uri="{FF2B5EF4-FFF2-40B4-BE49-F238E27FC236}">
                <a16:creationId xmlns:a16="http://schemas.microsoft.com/office/drawing/2014/main" id="{950D57CC-E641-446C-BA47-3FD7CB12E77C}"/>
              </a:ext>
            </a:extLst>
          </p:cNvPr>
          <p:cNvSpPr txBox="1"/>
          <p:nvPr/>
        </p:nvSpPr>
        <p:spPr>
          <a:xfrm>
            <a:off x="850715" y="812204"/>
            <a:ext cx="10350685" cy="2308324"/>
          </a:xfrm>
          <a:prstGeom prst="rect">
            <a:avLst/>
          </a:prstGeom>
          <a:noFill/>
        </p:spPr>
        <p:txBody>
          <a:bodyPr wrap="square" rtlCol="0">
            <a:spAutoFit/>
          </a:bodyPr>
          <a:lstStyle/>
          <a:p>
            <a:endParaRPr lang="en-GB" sz="2400" b="1" dirty="0">
              <a:latin typeface="Gill Sans Light"/>
            </a:endParaRPr>
          </a:p>
          <a:p>
            <a:endParaRPr lang="en-GB" sz="2400" dirty="0">
              <a:latin typeface="Gill Sans Light"/>
            </a:endParaRPr>
          </a:p>
          <a:p>
            <a:pPr marL="285750" indent="-285750">
              <a:buFont typeface="Arial" panose="020B0604020202020204" pitchFamily="34" charset="0"/>
              <a:buChar char="•"/>
            </a:pPr>
            <a:r>
              <a:rPr lang="en-GB" sz="2400" dirty="0">
                <a:latin typeface="Gill Sans Light"/>
              </a:rPr>
              <a:t>Energy consumption is measured in </a:t>
            </a:r>
            <a:r>
              <a:rPr lang="en-GB" sz="2400" b="1" dirty="0">
                <a:latin typeface="Gill Sans Light"/>
              </a:rPr>
              <a:t>kWh</a:t>
            </a:r>
            <a:r>
              <a:rPr lang="en-GB" sz="2400" dirty="0">
                <a:latin typeface="Gill Sans Light"/>
              </a:rPr>
              <a:t> for both electricity and gas.</a:t>
            </a:r>
            <a:br>
              <a:rPr lang="en-GB" sz="2400" dirty="0">
                <a:latin typeface="Gill Sans Light"/>
              </a:rPr>
            </a:br>
            <a:endParaRPr lang="en-GB" sz="2400" dirty="0">
              <a:latin typeface="Gill Sans Light"/>
            </a:endParaRPr>
          </a:p>
          <a:p>
            <a:pPr marL="285750" indent="-285750">
              <a:buFont typeface="Arial" panose="020B0604020202020204" pitchFamily="34" charset="0"/>
              <a:buChar char="•"/>
            </a:pPr>
            <a:r>
              <a:rPr lang="en-GB" sz="2400" dirty="0">
                <a:latin typeface="Gill Sans Light"/>
              </a:rPr>
              <a:t>You can collect kWh figures for electricity gas in your basic </a:t>
            </a:r>
            <a:r>
              <a:rPr lang="en-GB" sz="2400" b="1" dirty="0">
                <a:latin typeface="Gill Sans Light"/>
              </a:rPr>
              <a:t>energy bills </a:t>
            </a:r>
            <a:r>
              <a:rPr lang="en-GB" sz="2400" dirty="0">
                <a:latin typeface="Gill Sans Light"/>
              </a:rPr>
              <a:t>or through </a:t>
            </a:r>
            <a:r>
              <a:rPr lang="en-GB" sz="2400" b="1" dirty="0">
                <a:latin typeface="Gill Sans Light"/>
              </a:rPr>
              <a:t>manual meter readings.</a:t>
            </a:r>
          </a:p>
        </p:txBody>
      </p:sp>
      <p:sp>
        <p:nvSpPr>
          <p:cNvPr id="23" name="Arrow: Left 22">
            <a:extLst>
              <a:ext uri="{FF2B5EF4-FFF2-40B4-BE49-F238E27FC236}">
                <a16:creationId xmlns:a16="http://schemas.microsoft.com/office/drawing/2014/main" id="{97131084-8BD5-40DD-B2CD-09B7B7B49135}"/>
              </a:ext>
            </a:extLst>
          </p:cNvPr>
          <p:cNvSpPr/>
          <p:nvPr/>
        </p:nvSpPr>
        <p:spPr>
          <a:xfrm>
            <a:off x="6943060" y="3786341"/>
            <a:ext cx="1059738" cy="620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kWh</a:t>
            </a:r>
          </a:p>
        </p:txBody>
      </p:sp>
      <p:sp>
        <p:nvSpPr>
          <p:cNvPr id="26" name="Arrow: Left 25">
            <a:extLst>
              <a:ext uri="{FF2B5EF4-FFF2-40B4-BE49-F238E27FC236}">
                <a16:creationId xmlns:a16="http://schemas.microsoft.com/office/drawing/2014/main" id="{B4BB4E84-9FBA-45DC-99FA-712F320CB9DD}"/>
              </a:ext>
            </a:extLst>
          </p:cNvPr>
          <p:cNvSpPr/>
          <p:nvPr/>
        </p:nvSpPr>
        <p:spPr>
          <a:xfrm>
            <a:off x="6943060" y="5083305"/>
            <a:ext cx="1059738" cy="620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kWh</a:t>
            </a:r>
          </a:p>
        </p:txBody>
      </p:sp>
      <p:sp>
        <p:nvSpPr>
          <p:cNvPr id="27" name="Arrow: Left 26">
            <a:extLst>
              <a:ext uri="{FF2B5EF4-FFF2-40B4-BE49-F238E27FC236}">
                <a16:creationId xmlns:a16="http://schemas.microsoft.com/office/drawing/2014/main" id="{930F3316-2378-45E0-B113-4EBC3E5F12C7}"/>
              </a:ext>
            </a:extLst>
          </p:cNvPr>
          <p:cNvSpPr/>
          <p:nvPr/>
        </p:nvSpPr>
        <p:spPr>
          <a:xfrm>
            <a:off x="10898301" y="4407323"/>
            <a:ext cx="1059738" cy="620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kWh</a:t>
            </a:r>
          </a:p>
        </p:txBody>
      </p:sp>
    </p:spTree>
    <p:extLst>
      <p:ext uri="{BB962C8B-B14F-4D97-AF65-F5344CB8AC3E}">
        <p14:creationId xmlns:p14="http://schemas.microsoft.com/office/powerpoint/2010/main" val="308778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4AD61-CCD4-4568-94EE-D96A8A544D48}"/>
              </a:ext>
            </a:extLst>
          </p:cNvPr>
          <p:cNvSpPr txBox="1"/>
          <p:nvPr/>
        </p:nvSpPr>
        <p:spPr>
          <a:xfrm>
            <a:off x="990600" y="519816"/>
            <a:ext cx="4866193" cy="584775"/>
          </a:xfrm>
          <a:prstGeom prst="rect">
            <a:avLst/>
          </a:prstGeom>
          <a:noFill/>
        </p:spPr>
        <p:txBody>
          <a:bodyPr wrap="square" rtlCol="0">
            <a:spAutoFit/>
          </a:bodyPr>
          <a:lstStyle/>
          <a:p>
            <a:pPr algn="ctr"/>
            <a:r>
              <a:rPr lang="en-GB" sz="3200" b="1" dirty="0">
                <a:latin typeface="Gill Sans Light"/>
              </a:rPr>
              <a:t>How do I collect water data?</a:t>
            </a:r>
          </a:p>
        </p:txBody>
      </p:sp>
      <p:sp>
        <p:nvSpPr>
          <p:cNvPr id="16" name="TextBox 15">
            <a:extLst>
              <a:ext uri="{FF2B5EF4-FFF2-40B4-BE49-F238E27FC236}">
                <a16:creationId xmlns:a16="http://schemas.microsoft.com/office/drawing/2014/main" id="{950D57CC-E641-446C-BA47-3FD7CB12E77C}"/>
              </a:ext>
            </a:extLst>
          </p:cNvPr>
          <p:cNvSpPr txBox="1"/>
          <p:nvPr/>
        </p:nvSpPr>
        <p:spPr>
          <a:xfrm>
            <a:off x="850715" y="812204"/>
            <a:ext cx="10350685" cy="2308324"/>
          </a:xfrm>
          <a:prstGeom prst="rect">
            <a:avLst/>
          </a:prstGeom>
          <a:noFill/>
        </p:spPr>
        <p:txBody>
          <a:bodyPr wrap="square" rtlCol="0">
            <a:spAutoFit/>
          </a:bodyPr>
          <a:lstStyle/>
          <a:p>
            <a:endParaRPr lang="en-GB" sz="2400" b="1" dirty="0">
              <a:latin typeface="Gill Sans Light"/>
            </a:endParaRPr>
          </a:p>
          <a:p>
            <a:endParaRPr lang="en-GB" sz="2400" dirty="0">
              <a:latin typeface="Gill Sans Light"/>
            </a:endParaRPr>
          </a:p>
          <a:p>
            <a:pPr marL="285750" indent="-285750">
              <a:buFont typeface="Arial" panose="020B0604020202020204" pitchFamily="34" charset="0"/>
              <a:buChar char="•"/>
            </a:pPr>
            <a:r>
              <a:rPr lang="en-GB" sz="2400" dirty="0">
                <a:latin typeface="Gill Sans Light"/>
              </a:rPr>
              <a:t>Water consumption is measured in </a:t>
            </a:r>
            <a:r>
              <a:rPr lang="en-GB" sz="2400" b="1" dirty="0">
                <a:latin typeface="Gill Sans Light"/>
              </a:rPr>
              <a:t>m3.</a:t>
            </a:r>
            <a:br>
              <a:rPr lang="en-GB" sz="2400" dirty="0">
                <a:latin typeface="Gill Sans Light"/>
              </a:rPr>
            </a:br>
            <a:endParaRPr lang="en-GB" sz="2400" dirty="0">
              <a:latin typeface="Gill Sans Light"/>
            </a:endParaRPr>
          </a:p>
          <a:p>
            <a:pPr marL="285750" indent="-285750">
              <a:buFont typeface="Arial" panose="020B0604020202020204" pitchFamily="34" charset="0"/>
              <a:buChar char="•"/>
            </a:pPr>
            <a:r>
              <a:rPr lang="en-GB" sz="2400" dirty="0">
                <a:latin typeface="Gill Sans Light"/>
              </a:rPr>
              <a:t>You can collect m3 figures for water and wastewater in your basic </a:t>
            </a:r>
            <a:r>
              <a:rPr lang="en-GB" sz="2400" b="1" dirty="0">
                <a:latin typeface="Gill Sans Light"/>
              </a:rPr>
              <a:t>water bills </a:t>
            </a:r>
            <a:r>
              <a:rPr lang="en-GB" sz="2400" dirty="0">
                <a:latin typeface="Gill Sans Light"/>
              </a:rPr>
              <a:t>or through </a:t>
            </a:r>
            <a:r>
              <a:rPr lang="en-GB" sz="2400" b="1" dirty="0">
                <a:latin typeface="Gill Sans Light"/>
              </a:rPr>
              <a:t>manual meter readings.</a:t>
            </a:r>
          </a:p>
        </p:txBody>
      </p:sp>
      <p:sp>
        <p:nvSpPr>
          <p:cNvPr id="23" name="Arrow: Left 22">
            <a:extLst>
              <a:ext uri="{FF2B5EF4-FFF2-40B4-BE49-F238E27FC236}">
                <a16:creationId xmlns:a16="http://schemas.microsoft.com/office/drawing/2014/main" id="{97131084-8BD5-40DD-B2CD-09B7B7B49135}"/>
              </a:ext>
            </a:extLst>
          </p:cNvPr>
          <p:cNvSpPr/>
          <p:nvPr/>
        </p:nvSpPr>
        <p:spPr>
          <a:xfrm>
            <a:off x="6750585" y="4849597"/>
            <a:ext cx="1059738" cy="620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m3</a:t>
            </a:r>
          </a:p>
        </p:txBody>
      </p:sp>
      <p:pic>
        <p:nvPicPr>
          <p:cNvPr id="9" name="Picture 8">
            <a:extLst>
              <a:ext uri="{FF2B5EF4-FFF2-40B4-BE49-F238E27FC236}">
                <a16:creationId xmlns:a16="http://schemas.microsoft.com/office/drawing/2014/main" id="{2C3AC50E-BA87-4635-B7DE-A3F298FD49AE}"/>
              </a:ext>
            </a:extLst>
          </p:cNvPr>
          <p:cNvPicPr>
            <a:picLocks noChangeAspect="1"/>
          </p:cNvPicPr>
          <p:nvPr/>
        </p:nvPicPr>
        <p:blipFill>
          <a:blip r:embed="rId3"/>
          <a:stretch>
            <a:fillRect/>
          </a:stretch>
        </p:blipFill>
        <p:spPr>
          <a:xfrm>
            <a:off x="990600" y="3493829"/>
            <a:ext cx="5597434" cy="2928235"/>
          </a:xfrm>
          <a:prstGeom prst="rect">
            <a:avLst/>
          </a:prstGeom>
        </p:spPr>
      </p:pic>
      <p:pic>
        <p:nvPicPr>
          <p:cNvPr id="10" name="Picture 9">
            <a:extLst>
              <a:ext uri="{FF2B5EF4-FFF2-40B4-BE49-F238E27FC236}">
                <a16:creationId xmlns:a16="http://schemas.microsoft.com/office/drawing/2014/main" id="{7CE1CC8A-859C-421C-A226-AE68AA7F4EDA}"/>
              </a:ext>
            </a:extLst>
          </p:cNvPr>
          <p:cNvPicPr>
            <a:picLocks noChangeAspect="1"/>
          </p:cNvPicPr>
          <p:nvPr/>
        </p:nvPicPr>
        <p:blipFill>
          <a:blip r:embed="rId4"/>
          <a:stretch>
            <a:fillRect/>
          </a:stretch>
        </p:blipFill>
        <p:spPr>
          <a:xfrm>
            <a:off x="8213724" y="4020906"/>
            <a:ext cx="2652679" cy="2024890"/>
          </a:xfrm>
          <a:prstGeom prst="rect">
            <a:avLst/>
          </a:prstGeom>
        </p:spPr>
      </p:pic>
      <p:sp>
        <p:nvSpPr>
          <p:cNvPr id="12" name="Arrow: Left 11">
            <a:extLst>
              <a:ext uri="{FF2B5EF4-FFF2-40B4-BE49-F238E27FC236}">
                <a16:creationId xmlns:a16="http://schemas.microsoft.com/office/drawing/2014/main" id="{C264B872-F977-4FFD-92E8-E3CFF40662E8}"/>
              </a:ext>
            </a:extLst>
          </p:cNvPr>
          <p:cNvSpPr/>
          <p:nvPr/>
        </p:nvSpPr>
        <p:spPr>
          <a:xfrm>
            <a:off x="10975255" y="4849597"/>
            <a:ext cx="1059738" cy="620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m3</a:t>
            </a:r>
          </a:p>
        </p:txBody>
      </p:sp>
    </p:spTree>
    <p:extLst>
      <p:ext uri="{BB962C8B-B14F-4D97-AF65-F5344CB8AC3E}">
        <p14:creationId xmlns:p14="http://schemas.microsoft.com/office/powerpoint/2010/main" val="163822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DC1497-FB1D-48F2-A45B-5CA613044D8F}"/>
              </a:ext>
            </a:extLst>
          </p:cNvPr>
          <p:cNvSpPr txBox="1"/>
          <p:nvPr/>
        </p:nvSpPr>
        <p:spPr>
          <a:xfrm>
            <a:off x="85061" y="314711"/>
            <a:ext cx="5837274" cy="584775"/>
          </a:xfrm>
          <a:prstGeom prst="rect">
            <a:avLst/>
          </a:prstGeom>
          <a:noFill/>
        </p:spPr>
        <p:txBody>
          <a:bodyPr wrap="square" rtlCol="0">
            <a:spAutoFit/>
          </a:bodyPr>
          <a:lstStyle/>
          <a:p>
            <a:pPr algn="ctr"/>
            <a:r>
              <a:rPr lang="en-GB" sz="3200" b="1" dirty="0">
                <a:latin typeface="Gill Sans Light"/>
              </a:rPr>
              <a:t>How do I collect waste data?</a:t>
            </a:r>
          </a:p>
        </p:txBody>
      </p:sp>
      <p:sp>
        <p:nvSpPr>
          <p:cNvPr id="8" name="TextBox 7">
            <a:extLst>
              <a:ext uri="{FF2B5EF4-FFF2-40B4-BE49-F238E27FC236}">
                <a16:creationId xmlns:a16="http://schemas.microsoft.com/office/drawing/2014/main" id="{7DD0627B-6439-4ADF-BD18-61E216AFBAE7}"/>
              </a:ext>
            </a:extLst>
          </p:cNvPr>
          <p:cNvSpPr txBox="1"/>
          <p:nvPr/>
        </p:nvSpPr>
        <p:spPr>
          <a:xfrm>
            <a:off x="520996" y="1351105"/>
            <a:ext cx="6974958" cy="5632311"/>
          </a:xfrm>
          <a:prstGeom prst="rect">
            <a:avLst/>
          </a:prstGeom>
          <a:noFill/>
        </p:spPr>
        <p:txBody>
          <a:bodyPr wrap="square" rtlCol="0">
            <a:spAutoFit/>
          </a:bodyPr>
          <a:lstStyle/>
          <a:p>
            <a:r>
              <a:rPr lang="en-GB" sz="2400" dirty="0">
                <a:latin typeface="Gill Sans Light"/>
              </a:rPr>
              <a:t>1. </a:t>
            </a:r>
            <a:r>
              <a:rPr lang="en-GB" sz="2400" b="1" dirty="0">
                <a:latin typeface="Gill Sans Light"/>
              </a:rPr>
              <a:t>Tonnes per waste stream</a:t>
            </a:r>
          </a:p>
          <a:p>
            <a:pPr marL="342900" indent="-342900">
              <a:buAutoNum type="arabicPeriod"/>
            </a:pPr>
            <a:endParaRPr lang="en-GB" sz="2400" dirty="0">
              <a:latin typeface="Gill Sans Light"/>
            </a:endParaRPr>
          </a:p>
          <a:p>
            <a:r>
              <a:rPr lang="en-GB" sz="2400" dirty="0">
                <a:latin typeface="Gill Sans Light"/>
              </a:rPr>
              <a:t>Tonnage can be found on the bills from your waste contractor for each waste stream e.g. landfill, energy, recycling</a:t>
            </a:r>
          </a:p>
          <a:p>
            <a:endParaRPr lang="en-GB" sz="2400" dirty="0">
              <a:latin typeface="Gill Sans Light"/>
            </a:endParaRPr>
          </a:p>
          <a:p>
            <a:r>
              <a:rPr lang="en-GB" sz="2400" dirty="0">
                <a:latin typeface="Gill Sans Light"/>
              </a:rPr>
              <a:t>Or</a:t>
            </a:r>
          </a:p>
          <a:p>
            <a:endParaRPr lang="en-GB" sz="2400" dirty="0">
              <a:latin typeface="Gill Sans Light"/>
            </a:endParaRPr>
          </a:p>
          <a:p>
            <a:r>
              <a:rPr lang="en-GB" sz="2400" b="1" dirty="0">
                <a:latin typeface="Gill Sans Light"/>
              </a:rPr>
              <a:t>2. Estimated figures</a:t>
            </a:r>
          </a:p>
          <a:p>
            <a:endParaRPr lang="en-GB" sz="2400" dirty="0">
              <a:latin typeface="Gill Sans Light"/>
            </a:endParaRPr>
          </a:p>
          <a:p>
            <a:r>
              <a:rPr lang="en-GB" sz="2400" dirty="0">
                <a:latin typeface="Gill Sans Light"/>
              </a:rPr>
              <a:t>Record the number of bin collections you have monthly for each waste stream:</a:t>
            </a:r>
            <a:br>
              <a:rPr lang="en-GB" sz="2400" dirty="0">
                <a:latin typeface="Gill Sans Light"/>
              </a:rPr>
            </a:br>
            <a:br>
              <a:rPr lang="en-GB" sz="2400" dirty="0">
                <a:latin typeface="Gill Sans Light"/>
              </a:rPr>
            </a:br>
            <a:r>
              <a:rPr lang="en-GB" sz="2400" dirty="0">
                <a:latin typeface="Gill Sans Light"/>
              </a:rPr>
              <a:t>e.g. one 500L bin collected twice a week going to landfill   </a:t>
            </a:r>
          </a:p>
          <a:p>
            <a:endParaRPr lang="en-GB" sz="2400" dirty="0">
              <a:latin typeface="Gill Sans Light"/>
            </a:endParaRPr>
          </a:p>
        </p:txBody>
      </p:sp>
      <p:pic>
        <p:nvPicPr>
          <p:cNvPr id="11" name="Picture 10">
            <a:extLst>
              <a:ext uri="{FF2B5EF4-FFF2-40B4-BE49-F238E27FC236}">
                <a16:creationId xmlns:a16="http://schemas.microsoft.com/office/drawing/2014/main" id="{CF19F6C4-B191-4B0B-8B7E-75251D177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870" y="1106556"/>
            <a:ext cx="3739134" cy="4644887"/>
          </a:xfrm>
          <a:prstGeom prst="rect">
            <a:avLst/>
          </a:prstGeom>
        </p:spPr>
      </p:pic>
    </p:spTree>
    <p:extLst>
      <p:ext uri="{BB962C8B-B14F-4D97-AF65-F5344CB8AC3E}">
        <p14:creationId xmlns:p14="http://schemas.microsoft.com/office/powerpoint/2010/main" val="292786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C18355-A943-4FD7-A3D2-87E0F2B04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973" y="1541720"/>
            <a:ext cx="4657947" cy="3493460"/>
          </a:xfrm>
          <a:prstGeom prst="rect">
            <a:avLst/>
          </a:prstGeom>
        </p:spPr>
      </p:pic>
      <p:sp>
        <p:nvSpPr>
          <p:cNvPr id="7" name="TextBox 6">
            <a:extLst>
              <a:ext uri="{FF2B5EF4-FFF2-40B4-BE49-F238E27FC236}">
                <a16:creationId xmlns:a16="http://schemas.microsoft.com/office/drawing/2014/main" id="{17C10F02-98A5-4539-A1A6-91981934650C}"/>
              </a:ext>
            </a:extLst>
          </p:cNvPr>
          <p:cNvSpPr txBox="1"/>
          <p:nvPr/>
        </p:nvSpPr>
        <p:spPr>
          <a:xfrm>
            <a:off x="781273" y="1140208"/>
            <a:ext cx="5943600" cy="3416320"/>
          </a:xfrm>
          <a:prstGeom prst="rect">
            <a:avLst/>
          </a:prstGeom>
          <a:noFill/>
        </p:spPr>
        <p:txBody>
          <a:bodyPr wrap="square" rtlCol="0">
            <a:spAutoFit/>
          </a:bodyPr>
          <a:lstStyle/>
          <a:p>
            <a:endParaRPr lang="en-GB" sz="2400" dirty="0">
              <a:latin typeface="Gill Sans Light"/>
            </a:endParaRPr>
          </a:p>
          <a:p>
            <a:r>
              <a:rPr lang="en-GB" sz="2400" dirty="0">
                <a:latin typeface="Gill Sans Light"/>
              </a:rPr>
              <a:t>For business travel, you will need to record:</a:t>
            </a:r>
          </a:p>
          <a:p>
            <a:endParaRPr lang="en-GB" sz="2400" dirty="0">
              <a:latin typeface="Gill Sans Light"/>
            </a:endParaRPr>
          </a:p>
          <a:p>
            <a:pPr marL="285750" indent="-285750">
              <a:buFont typeface="Arial" panose="020B0604020202020204" pitchFamily="34" charset="0"/>
              <a:buChar char="•"/>
            </a:pPr>
            <a:r>
              <a:rPr lang="en-GB" sz="2400" b="1" dirty="0">
                <a:latin typeface="Gill Sans Light"/>
              </a:rPr>
              <a:t>Miles travelled</a:t>
            </a:r>
          </a:p>
          <a:p>
            <a:pPr marL="285750" indent="-285750">
              <a:buFont typeface="Arial" panose="020B0604020202020204" pitchFamily="34" charset="0"/>
              <a:buChar char="•"/>
            </a:pPr>
            <a:r>
              <a:rPr lang="en-GB" sz="2400" b="1" dirty="0">
                <a:latin typeface="Gill Sans Light"/>
              </a:rPr>
              <a:t>No. of people travelling  </a:t>
            </a:r>
          </a:p>
          <a:p>
            <a:pPr marL="285750" indent="-285750">
              <a:buFont typeface="Arial" panose="020B0604020202020204" pitchFamily="34" charset="0"/>
              <a:buChar char="•"/>
            </a:pPr>
            <a:r>
              <a:rPr lang="en-GB" sz="2400" b="1" dirty="0">
                <a:latin typeface="Gill Sans Light"/>
              </a:rPr>
              <a:t>Vehicle type</a:t>
            </a:r>
          </a:p>
          <a:p>
            <a:endParaRPr lang="en-GB" sz="2400" dirty="0">
              <a:latin typeface="Gill Sans Light"/>
            </a:endParaRPr>
          </a:p>
          <a:p>
            <a:r>
              <a:rPr lang="en-GB" sz="2400" dirty="0">
                <a:latin typeface="Gill Sans Light"/>
              </a:rPr>
              <a:t>Example tracker:</a:t>
            </a:r>
          </a:p>
          <a:p>
            <a:endParaRPr lang="en-GB" sz="2400" dirty="0">
              <a:latin typeface="Gill Sans Light"/>
            </a:endParaRPr>
          </a:p>
        </p:txBody>
      </p:sp>
      <p:sp>
        <p:nvSpPr>
          <p:cNvPr id="8" name="TextBox 7">
            <a:extLst>
              <a:ext uri="{FF2B5EF4-FFF2-40B4-BE49-F238E27FC236}">
                <a16:creationId xmlns:a16="http://schemas.microsoft.com/office/drawing/2014/main" id="{85663072-2679-48CF-8F2F-DE5433D8F064}"/>
              </a:ext>
            </a:extLst>
          </p:cNvPr>
          <p:cNvSpPr txBox="1"/>
          <p:nvPr/>
        </p:nvSpPr>
        <p:spPr>
          <a:xfrm>
            <a:off x="85061" y="314711"/>
            <a:ext cx="5837274" cy="584775"/>
          </a:xfrm>
          <a:prstGeom prst="rect">
            <a:avLst/>
          </a:prstGeom>
          <a:noFill/>
        </p:spPr>
        <p:txBody>
          <a:bodyPr wrap="square" rtlCol="0">
            <a:spAutoFit/>
          </a:bodyPr>
          <a:lstStyle/>
          <a:p>
            <a:pPr algn="ctr"/>
            <a:r>
              <a:rPr lang="en-GB" sz="3200" b="1" dirty="0">
                <a:latin typeface="Gill Sans Light"/>
              </a:rPr>
              <a:t>How do I collect travel data?</a:t>
            </a:r>
          </a:p>
        </p:txBody>
      </p:sp>
      <p:pic>
        <p:nvPicPr>
          <p:cNvPr id="10" name="Picture 9">
            <a:extLst>
              <a:ext uri="{FF2B5EF4-FFF2-40B4-BE49-F238E27FC236}">
                <a16:creationId xmlns:a16="http://schemas.microsoft.com/office/drawing/2014/main" id="{431FA979-3D5A-4F3A-8546-FDE96701C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44" y="4642838"/>
            <a:ext cx="6230679" cy="1273784"/>
          </a:xfrm>
          <a:prstGeom prst="rect">
            <a:avLst/>
          </a:prstGeom>
        </p:spPr>
      </p:pic>
    </p:spTree>
    <p:extLst>
      <p:ext uri="{BB962C8B-B14F-4D97-AF65-F5344CB8AC3E}">
        <p14:creationId xmlns:p14="http://schemas.microsoft.com/office/powerpoint/2010/main" val="3584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94" y="775609"/>
            <a:ext cx="10515600" cy="1325563"/>
          </a:xfrm>
        </p:spPr>
        <p:txBody>
          <a:bodyPr>
            <a:normAutofit/>
          </a:bodyPr>
          <a:lstStyle/>
          <a:p>
            <a:r>
              <a:rPr lang="en-GB" sz="3600" b="1" dirty="0">
                <a:latin typeface="Gill Sans Light"/>
                <a:ea typeface="+mn-ea"/>
                <a:cs typeface="Gill Sans Light"/>
              </a:rPr>
              <a:t>Welcome!</a:t>
            </a:r>
          </a:p>
        </p:txBody>
      </p:sp>
      <p:pic>
        <p:nvPicPr>
          <p:cNvPr id="8" name="Picture 7"/>
          <p:cNvPicPr>
            <a:picLocks noChangeAspect="1"/>
          </p:cNvPicPr>
          <p:nvPr/>
        </p:nvPicPr>
        <p:blipFill rotWithShape="1">
          <a:blip r:embed="rId3"/>
          <a:srcRect l="64468" t="23249" r="3458" b="22823"/>
          <a:stretch/>
        </p:blipFill>
        <p:spPr>
          <a:xfrm>
            <a:off x="6847229" y="2101172"/>
            <a:ext cx="3899580" cy="3686170"/>
          </a:xfrm>
          <a:prstGeom prst="rect">
            <a:avLst/>
          </a:prstGeom>
        </p:spPr>
      </p:pic>
      <p:pic>
        <p:nvPicPr>
          <p:cNvPr id="4" name="Picture 3">
            <a:extLst>
              <a:ext uri="{FF2B5EF4-FFF2-40B4-BE49-F238E27FC236}">
                <a16:creationId xmlns:a16="http://schemas.microsoft.com/office/drawing/2014/main" id="{92E283A9-758F-429B-8097-2CE3805EA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138" y="1961288"/>
            <a:ext cx="4176047" cy="3826055"/>
          </a:xfrm>
          <a:prstGeom prst="rect">
            <a:avLst/>
          </a:prstGeom>
        </p:spPr>
      </p:pic>
    </p:spTree>
    <p:extLst>
      <p:ext uri="{BB962C8B-B14F-4D97-AF65-F5344CB8AC3E}">
        <p14:creationId xmlns:p14="http://schemas.microsoft.com/office/powerpoint/2010/main" val="280172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5211C-718F-4865-A1F9-BCA8BB655170}"/>
              </a:ext>
            </a:extLst>
          </p:cNvPr>
          <p:cNvSpPr txBox="1"/>
          <p:nvPr/>
        </p:nvSpPr>
        <p:spPr>
          <a:xfrm>
            <a:off x="9740900" y="0"/>
            <a:ext cx="2451100"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Landing Page</a:t>
            </a:r>
          </a:p>
        </p:txBody>
      </p:sp>
      <p:pic>
        <p:nvPicPr>
          <p:cNvPr id="3" name="Picture 2">
            <a:extLst>
              <a:ext uri="{FF2B5EF4-FFF2-40B4-BE49-F238E27FC236}">
                <a16:creationId xmlns:a16="http://schemas.microsoft.com/office/drawing/2014/main" id="{D8EB67AD-34C7-4F8F-8EC5-1726CFAEDC60}"/>
              </a:ext>
            </a:extLst>
          </p:cNvPr>
          <p:cNvPicPr>
            <a:picLocks noChangeAspect="1"/>
          </p:cNvPicPr>
          <p:nvPr/>
        </p:nvPicPr>
        <p:blipFill>
          <a:blip r:embed="rId3"/>
          <a:stretch>
            <a:fillRect/>
          </a:stretch>
        </p:blipFill>
        <p:spPr>
          <a:xfrm>
            <a:off x="16937" y="292387"/>
            <a:ext cx="9723963" cy="6515665"/>
          </a:xfrm>
          <a:prstGeom prst="rect">
            <a:avLst/>
          </a:prstGeom>
        </p:spPr>
      </p:pic>
    </p:spTree>
    <p:extLst>
      <p:ext uri="{BB962C8B-B14F-4D97-AF65-F5344CB8AC3E}">
        <p14:creationId xmlns:p14="http://schemas.microsoft.com/office/powerpoint/2010/main" val="28201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CB808F-902B-48AD-ACAE-1C202EB203B3}"/>
              </a:ext>
            </a:extLst>
          </p:cNvPr>
          <p:cNvSpPr txBox="1"/>
          <p:nvPr/>
        </p:nvSpPr>
        <p:spPr>
          <a:xfrm>
            <a:off x="10143543" y="0"/>
            <a:ext cx="2048457"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Home Page</a:t>
            </a:r>
          </a:p>
        </p:txBody>
      </p:sp>
      <p:pic>
        <p:nvPicPr>
          <p:cNvPr id="2" name="Picture 1">
            <a:extLst>
              <a:ext uri="{FF2B5EF4-FFF2-40B4-BE49-F238E27FC236}">
                <a16:creationId xmlns:a16="http://schemas.microsoft.com/office/drawing/2014/main" id="{996CCB2D-0708-40DD-98DA-C07314071BBB}"/>
              </a:ext>
            </a:extLst>
          </p:cNvPr>
          <p:cNvPicPr>
            <a:picLocks noChangeAspect="1"/>
          </p:cNvPicPr>
          <p:nvPr/>
        </p:nvPicPr>
        <p:blipFill>
          <a:blip r:embed="rId3"/>
          <a:stretch>
            <a:fillRect/>
          </a:stretch>
        </p:blipFill>
        <p:spPr>
          <a:xfrm>
            <a:off x="-1" y="0"/>
            <a:ext cx="9386153" cy="4204009"/>
          </a:xfrm>
          <a:prstGeom prst="rect">
            <a:avLst/>
          </a:prstGeom>
        </p:spPr>
      </p:pic>
      <p:pic>
        <p:nvPicPr>
          <p:cNvPr id="4" name="Picture 3">
            <a:extLst>
              <a:ext uri="{FF2B5EF4-FFF2-40B4-BE49-F238E27FC236}">
                <a16:creationId xmlns:a16="http://schemas.microsoft.com/office/drawing/2014/main" id="{C34350FB-B34A-4745-9473-A816EAD85CB4}"/>
              </a:ext>
            </a:extLst>
          </p:cNvPr>
          <p:cNvPicPr>
            <a:picLocks noChangeAspect="1"/>
          </p:cNvPicPr>
          <p:nvPr/>
        </p:nvPicPr>
        <p:blipFill rotWithShape="1">
          <a:blip r:embed="rId4"/>
          <a:srcRect l="20783" r="17274"/>
          <a:stretch/>
        </p:blipFill>
        <p:spPr>
          <a:xfrm>
            <a:off x="7837098" y="1597466"/>
            <a:ext cx="4293219" cy="5182474"/>
          </a:xfrm>
          <a:prstGeom prst="rect">
            <a:avLst/>
          </a:prstGeom>
        </p:spPr>
      </p:pic>
    </p:spTree>
    <p:extLst>
      <p:ext uri="{BB962C8B-B14F-4D97-AF65-F5344CB8AC3E}">
        <p14:creationId xmlns:p14="http://schemas.microsoft.com/office/powerpoint/2010/main" val="64326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CB808F-902B-48AD-ACAE-1C202EB203B3}"/>
              </a:ext>
            </a:extLst>
          </p:cNvPr>
          <p:cNvSpPr txBox="1"/>
          <p:nvPr/>
        </p:nvSpPr>
        <p:spPr>
          <a:xfrm>
            <a:off x="10143543" y="0"/>
            <a:ext cx="2048457"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Home Page</a:t>
            </a:r>
          </a:p>
        </p:txBody>
      </p:sp>
      <p:pic>
        <p:nvPicPr>
          <p:cNvPr id="5" name="Picture 4">
            <a:extLst>
              <a:ext uri="{FF2B5EF4-FFF2-40B4-BE49-F238E27FC236}">
                <a16:creationId xmlns:a16="http://schemas.microsoft.com/office/drawing/2014/main" id="{11075529-EC05-4D8D-AB95-2EEBBB0A3089}"/>
              </a:ext>
            </a:extLst>
          </p:cNvPr>
          <p:cNvPicPr>
            <a:picLocks noChangeAspect="1"/>
          </p:cNvPicPr>
          <p:nvPr/>
        </p:nvPicPr>
        <p:blipFill>
          <a:blip r:embed="rId3"/>
          <a:stretch>
            <a:fillRect/>
          </a:stretch>
        </p:blipFill>
        <p:spPr>
          <a:xfrm>
            <a:off x="57614" y="1244923"/>
            <a:ext cx="12076772" cy="4326869"/>
          </a:xfrm>
          <a:prstGeom prst="rect">
            <a:avLst/>
          </a:prstGeom>
        </p:spPr>
      </p:pic>
      <p:sp>
        <p:nvSpPr>
          <p:cNvPr id="2" name="Rectangle 1">
            <a:extLst>
              <a:ext uri="{FF2B5EF4-FFF2-40B4-BE49-F238E27FC236}">
                <a16:creationId xmlns:a16="http://schemas.microsoft.com/office/drawing/2014/main" id="{99526068-68B6-49D8-964D-F47850608D7B}"/>
              </a:ext>
            </a:extLst>
          </p:cNvPr>
          <p:cNvSpPr/>
          <p:nvPr/>
        </p:nvSpPr>
        <p:spPr>
          <a:xfrm>
            <a:off x="57614" y="1784195"/>
            <a:ext cx="1748883" cy="18622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2FE22B-055A-4746-8785-FCC21571C46A}"/>
              </a:ext>
            </a:extLst>
          </p:cNvPr>
          <p:cNvSpPr/>
          <p:nvPr/>
        </p:nvSpPr>
        <p:spPr>
          <a:xfrm>
            <a:off x="10725616" y="1244923"/>
            <a:ext cx="1408770" cy="12975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88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CB808F-902B-48AD-ACAE-1C202EB203B3}"/>
              </a:ext>
            </a:extLst>
          </p:cNvPr>
          <p:cNvSpPr txBox="1"/>
          <p:nvPr/>
        </p:nvSpPr>
        <p:spPr>
          <a:xfrm>
            <a:off x="10143543" y="0"/>
            <a:ext cx="2048457"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Home Page</a:t>
            </a:r>
          </a:p>
        </p:txBody>
      </p:sp>
      <p:sp>
        <p:nvSpPr>
          <p:cNvPr id="5" name="TextBox 4">
            <a:extLst>
              <a:ext uri="{FF2B5EF4-FFF2-40B4-BE49-F238E27FC236}">
                <a16:creationId xmlns:a16="http://schemas.microsoft.com/office/drawing/2014/main" id="{D16E4EF0-C387-49A4-9295-064005F28B06}"/>
              </a:ext>
            </a:extLst>
          </p:cNvPr>
          <p:cNvSpPr txBox="1"/>
          <p:nvPr/>
        </p:nvSpPr>
        <p:spPr>
          <a:xfrm>
            <a:off x="9258005" y="0"/>
            <a:ext cx="2933995"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Documents page</a:t>
            </a:r>
          </a:p>
        </p:txBody>
      </p:sp>
      <p:pic>
        <p:nvPicPr>
          <p:cNvPr id="4" name="Picture 3">
            <a:extLst>
              <a:ext uri="{FF2B5EF4-FFF2-40B4-BE49-F238E27FC236}">
                <a16:creationId xmlns:a16="http://schemas.microsoft.com/office/drawing/2014/main" id="{CD5C1427-1E03-4427-BC1F-2C29B8B8F551}"/>
              </a:ext>
            </a:extLst>
          </p:cNvPr>
          <p:cNvPicPr>
            <a:picLocks noChangeAspect="1"/>
          </p:cNvPicPr>
          <p:nvPr/>
        </p:nvPicPr>
        <p:blipFill>
          <a:blip r:embed="rId3"/>
          <a:stretch>
            <a:fillRect/>
          </a:stretch>
        </p:blipFill>
        <p:spPr>
          <a:xfrm>
            <a:off x="100361" y="1883892"/>
            <a:ext cx="12030606" cy="3702869"/>
          </a:xfrm>
          <a:prstGeom prst="rect">
            <a:avLst/>
          </a:prstGeom>
        </p:spPr>
      </p:pic>
      <p:sp>
        <p:nvSpPr>
          <p:cNvPr id="11" name="Rectangle 10">
            <a:extLst>
              <a:ext uri="{FF2B5EF4-FFF2-40B4-BE49-F238E27FC236}">
                <a16:creationId xmlns:a16="http://schemas.microsoft.com/office/drawing/2014/main" id="{155CE58D-1C9A-4F94-8272-C17422E26C66}"/>
              </a:ext>
            </a:extLst>
          </p:cNvPr>
          <p:cNvSpPr/>
          <p:nvPr/>
        </p:nvSpPr>
        <p:spPr>
          <a:xfrm>
            <a:off x="100361" y="3021981"/>
            <a:ext cx="1748883" cy="323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97BC4C8-8337-4185-AB8D-5E3ECAA6BCE6}"/>
              </a:ext>
            </a:extLst>
          </p:cNvPr>
          <p:cNvSpPr/>
          <p:nvPr/>
        </p:nvSpPr>
        <p:spPr>
          <a:xfrm>
            <a:off x="10281723" y="2312550"/>
            <a:ext cx="1849244" cy="4529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313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CB808F-902B-48AD-ACAE-1C202EB203B3}"/>
              </a:ext>
            </a:extLst>
          </p:cNvPr>
          <p:cNvSpPr txBox="1"/>
          <p:nvPr/>
        </p:nvSpPr>
        <p:spPr>
          <a:xfrm>
            <a:off x="10143543" y="0"/>
            <a:ext cx="2048457"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Home Page</a:t>
            </a:r>
          </a:p>
        </p:txBody>
      </p:sp>
      <p:sp>
        <p:nvSpPr>
          <p:cNvPr id="5" name="TextBox 4">
            <a:extLst>
              <a:ext uri="{FF2B5EF4-FFF2-40B4-BE49-F238E27FC236}">
                <a16:creationId xmlns:a16="http://schemas.microsoft.com/office/drawing/2014/main" id="{D16E4EF0-C387-49A4-9295-064005F28B06}"/>
              </a:ext>
            </a:extLst>
          </p:cNvPr>
          <p:cNvSpPr txBox="1"/>
          <p:nvPr/>
        </p:nvSpPr>
        <p:spPr>
          <a:xfrm>
            <a:off x="9258005" y="0"/>
            <a:ext cx="2933995"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Documents page</a:t>
            </a:r>
          </a:p>
        </p:txBody>
      </p:sp>
      <p:pic>
        <p:nvPicPr>
          <p:cNvPr id="2" name="Picture 1">
            <a:extLst>
              <a:ext uri="{FF2B5EF4-FFF2-40B4-BE49-F238E27FC236}">
                <a16:creationId xmlns:a16="http://schemas.microsoft.com/office/drawing/2014/main" id="{FD2A8A53-BAE8-4696-AC50-8D5C8C533CF2}"/>
              </a:ext>
            </a:extLst>
          </p:cNvPr>
          <p:cNvPicPr>
            <a:picLocks noChangeAspect="1"/>
          </p:cNvPicPr>
          <p:nvPr/>
        </p:nvPicPr>
        <p:blipFill>
          <a:blip r:embed="rId3"/>
          <a:stretch>
            <a:fillRect/>
          </a:stretch>
        </p:blipFill>
        <p:spPr>
          <a:xfrm>
            <a:off x="4909217" y="3339671"/>
            <a:ext cx="6767146" cy="2743438"/>
          </a:xfrm>
          <a:prstGeom prst="rect">
            <a:avLst/>
          </a:prstGeom>
        </p:spPr>
      </p:pic>
      <p:pic>
        <p:nvPicPr>
          <p:cNvPr id="3" name="Picture 2">
            <a:extLst>
              <a:ext uri="{FF2B5EF4-FFF2-40B4-BE49-F238E27FC236}">
                <a16:creationId xmlns:a16="http://schemas.microsoft.com/office/drawing/2014/main" id="{5FF9A1BB-9150-4E12-819D-7D0404531E63}"/>
              </a:ext>
            </a:extLst>
          </p:cNvPr>
          <p:cNvPicPr>
            <a:picLocks noChangeAspect="1"/>
          </p:cNvPicPr>
          <p:nvPr/>
        </p:nvPicPr>
        <p:blipFill rotWithShape="1">
          <a:blip r:embed="rId4"/>
          <a:srcRect b="6474"/>
          <a:stretch/>
        </p:blipFill>
        <p:spPr>
          <a:xfrm>
            <a:off x="141797" y="93487"/>
            <a:ext cx="7579908" cy="2906191"/>
          </a:xfrm>
          <a:prstGeom prst="rect">
            <a:avLst/>
          </a:prstGeom>
        </p:spPr>
      </p:pic>
      <p:sp>
        <p:nvSpPr>
          <p:cNvPr id="4" name="Rectangle 3">
            <a:extLst>
              <a:ext uri="{FF2B5EF4-FFF2-40B4-BE49-F238E27FC236}">
                <a16:creationId xmlns:a16="http://schemas.microsoft.com/office/drawing/2014/main" id="{2FF7EF06-D7D8-4773-BFE4-68ADAE26374E}"/>
              </a:ext>
            </a:extLst>
          </p:cNvPr>
          <p:cNvSpPr/>
          <p:nvPr/>
        </p:nvSpPr>
        <p:spPr>
          <a:xfrm>
            <a:off x="388450" y="667111"/>
            <a:ext cx="3543301" cy="1496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62C745D5-79BB-490D-AC71-8CA6E82D8EBE}"/>
              </a:ext>
            </a:extLst>
          </p:cNvPr>
          <p:cNvCxnSpPr>
            <a:cxnSpLocks/>
          </p:cNvCxnSpPr>
          <p:nvPr/>
        </p:nvCxnSpPr>
        <p:spPr>
          <a:xfrm>
            <a:off x="2810107" y="2163336"/>
            <a:ext cx="2099110" cy="3378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A64F5C-E0D2-4E79-92EE-7B8273BCE6DE}"/>
              </a:ext>
            </a:extLst>
          </p:cNvPr>
          <p:cNvSpPr/>
          <p:nvPr/>
        </p:nvSpPr>
        <p:spPr>
          <a:xfrm>
            <a:off x="4909217" y="5542157"/>
            <a:ext cx="1186783" cy="563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757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79EEF0-6D7F-44B5-B10F-431A7C686C33}"/>
              </a:ext>
            </a:extLst>
          </p:cNvPr>
          <p:cNvSpPr txBox="1"/>
          <p:nvPr/>
        </p:nvSpPr>
        <p:spPr>
          <a:xfrm>
            <a:off x="9999060" y="0"/>
            <a:ext cx="2192940"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pic>
        <p:nvPicPr>
          <p:cNvPr id="4" name="Picture 3">
            <a:extLst>
              <a:ext uri="{FF2B5EF4-FFF2-40B4-BE49-F238E27FC236}">
                <a16:creationId xmlns:a16="http://schemas.microsoft.com/office/drawing/2014/main" id="{CC2E47D4-5C8B-4DE8-941B-A038775E63A9}"/>
              </a:ext>
            </a:extLst>
          </p:cNvPr>
          <p:cNvPicPr>
            <a:picLocks noChangeAspect="1"/>
          </p:cNvPicPr>
          <p:nvPr/>
        </p:nvPicPr>
        <p:blipFill>
          <a:blip r:embed="rId3"/>
          <a:stretch>
            <a:fillRect/>
          </a:stretch>
        </p:blipFill>
        <p:spPr>
          <a:xfrm>
            <a:off x="0" y="752825"/>
            <a:ext cx="12192000" cy="5910087"/>
          </a:xfrm>
          <a:prstGeom prst="rect">
            <a:avLst/>
          </a:prstGeom>
        </p:spPr>
      </p:pic>
      <p:sp>
        <p:nvSpPr>
          <p:cNvPr id="5" name="Rectangle 4">
            <a:extLst>
              <a:ext uri="{FF2B5EF4-FFF2-40B4-BE49-F238E27FC236}">
                <a16:creationId xmlns:a16="http://schemas.microsoft.com/office/drawing/2014/main" id="{2CF3293E-C499-41BB-8A9F-0906B733CE19}"/>
              </a:ext>
            </a:extLst>
          </p:cNvPr>
          <p:cNvSpPr/>
          <p:nvPr/>
        </p:nvSpPr>
        <p:spPr>
          <a:xfrm>
            <a:off x="1976446" y="584775"/>
            <a:ext cx="1186783" cy="563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71463C5-E142-4496-AC77-637DE5C2D8CB}"/>
              </a:ext>
            </a:extLst>
          </p:cNvPr>
          <p:cNvSpPr/>
          <p:nvPr/>
        </p:nvSpPr>
        <p:spPr>
          <a:xfrm>
            <a:off x="0" y="1918010"/>
            <a:ext cx="1070516" cy="256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03F2FF15-E725-40C1-982D-D570EF9957D7}"/>
              </a:ext>
            </a:extLst>
          </p:cNvPr>
          <p:cNvCxnSpPr/>
          <p:nvPr/>
        </p:nvCxnSpPr>
        <p:spPr>
          <a:xfrm flipV="1">
            <a:off x="1070516" y="1147793"/>
            <a:ext cx="905930" cy="7702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5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CBA5103-0DFD-4E43-830F-8110947C1262}"/>
              </a:ext>
            </a:extLst>
          </p:cNvPr>
          <p:cNvPicPr>
            <a:picLocks noChangeAspect="1"/>
          </p:cNvPicPr>
          <p:nvPr/>
        </p:nvPicPr>
        <p:blipFill>
          <a:blip r:embed="rId3"/>
          <a:stretch>
            <a:fillRect/>
          </a:stretch>
        </p:blipFill>
        <p:spPr>
          <a:xfrm>
            <a:off x="79488" y="994199"/>
            <a:ext cx="12033023" cy="4869602"/>
          </a:xfrm>
          <a:prstGeom prst="rect">
            <a:avLst/>
          </a:prstGeom>
        </p:spPr>
      </p:pic>
      <p:sp>
        <p:nvSpPr>
          <p:cNvPr id="6" name="Rectangle 5">
            <a:extLst>
              <a:ext uri="{FF2B5EF4-FFF2-40B4-BE49-F238E27FC236}">
                <a16:creationId xmlns:a16="http://schemas.microsoft.com/office/drawing/2014/main" id="{18F4E0D8-4ECF-40BE-BF5A-F9228FA1B7A9}"/>
              </a:ext>
            </a:extLst>
          </p:cNvPr>
          <p:cNvSpPr/>
          <p:nvPr/>
        </p:nvSpPr>
        <p:spPr>
          <a:xfrm>
            <a:off x="4517275" y="1460810"/>
            <a:ext cx="3779232" cy="549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8BCB57-27DD-48B3-AD81-4CCEA3829AA3}"/>
              </a:ext>
            </a:extLst>
          </p:cNvPr>
          <p:cNvSpPr/>
          <p:nvPr/>
        </p:nvSpPr>
        <p:spPr>
          <a:xfrm>
            <a:off x="725860" y="802888"/>
            <a:ext cx="790706" cy="4906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758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C908405-370A-4690-B672-A2B1C2BFEA7D}"/>
              </a:ext>
            </a:extLst>
          </p:cNvPr>
          <p:cNvPicPr>
            <a:picLocks noChangeAspect="1"/>
          </p:cNvPicPr>
          <p:nvPr/>
        </p:nvPicPr>
        <p:blipFill rotWithShape="1">
          <a:blip r:embed="rId3"/>
          <a:srcRect l="15595"/>
          <a:stretch/>
        </p:blipFill>
        <p:spPr>
          <a:xfrm>
            <a:off x="0" y="752825"/>
            <a:ext cx="10082151" cy="5790345"/>
          </a:xfrm>
          <a:prstGeom prst="rect">
            <a:avLst/>
          </a:prstGeom>
        </p:spPr>
      </p:pic>
      <p:sp>
        <p:nvSpPr>
          <p:cNvPr id="6" name="Rectangle 5">
            <a:extLst>
              <a:ext uri="{FF2B5EF4-FFF2-40B4-BE49-F238E27FC236}">
                <a16:creationId xmlns:a16="http://schemas.microsoft.com/office/drawing/2014/main" id="{EA90A714-1C73-4AE9-8219-35DF84A8B6BF}"/>
              </a:ext>
            </a:extLst>
          </p:cNvPr>
          <p:cNvSpPr/>
          <p:nvPr/>
        </p:nvSpPr>
        <p:spPr>
          <a:xfrm>
            <a:off x="1084349" y="1510326"/>
            <a:ext cx="1580792" cy="597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69782D1-07BC-43F9-81E0-E15D92774218}"/>
              </a:ext>
            </a:extLst>
          </p:cNvPr>
          <p:cNvSpPr/>
          <p:nvPr/>
        </p:nvSpPr>
        <p:spPr>
          <a:xfrm>
            <a:off x="957943" y="2663234"/>
            <a:ext cx="2811169" cy="597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1DB7B-F877-4FA6-8EB6-2A271718FB01}"/>
              </a:ext>
            </a:extLst>
          </p:cNvPr>
          <p:cNvSpPr/>
          <p:nvPr/>
        </p:nvSpPr>
        <p:spPr>
          <a:xfrm>
            <a:off x="957943" y="4040906"/>
            <a:ext cx="1985980" cy="597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379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94FB5D7-966B-4234-8178-0E2F1FBBB96C}"/>
              </a:ext>
            </a:extLst>
          </p:cNvPr>
          <p:cNvPicPr>
            <a:picLocks noChangeAspect="1"/>
          </p:cNvPicPr>
          <p:nvPr/>
        </p:nvPicPr>
        <p:blipFill rotWithShape="1">
          <a:blip r:embed="rId3"/>
          <a:srcRect l="15595" b="21241"/>
          <a:stretch/>
        </p:blipFill>
        <p:spPr>
          <a:xfrm>
            <a:off x="396373" y="1601438"/>
            <a:ext cx="11399254" cy="5156201"/>
          </a:xfrm>
          <a:prstGeom prst="rect">
            <a:avLst/>
          </a:prstGeom>
        </p:spPr>
      </p:pic>
      <p:sp>
        <p:nvSpPr>
          <p:cNvPr id="3" name="TextBox 2">
            <a:extLst>
              <a:ext uri="{FF2B5EF4-FFF2-40B4-BE49-F238E27FC236}">
                <a16:creationId xmlns:a16="http://schemas.microsoft.com/office/drawing/2014/main" id="{3DA597F0-5862-4FEF-B41E-61840454D2CE}"/>
              </a:ext>
            </a:extLst>
          </p:cNvPr>
          <p:cNvSpPr txBox="1"/>
          <p:nvPr/>
        </p:nvSpPr>
        <p:spPr>
          <a:xfrm>
            <a:off x="3523785" y="401109"/>
            <a:ext cx="3914078" cy="830997"/>
          </a:xfrm>
          <a:prstGeom prst="rect">
            <a:avLst/>
          </a:prstGeom>
          <a:noFill/>
        </p:spPr>
        <p:txBody>
          <a:bodyPr wrap="square" rtlCol="0">
            <a:spAutoFit/>
          </a:bodyPr>
          <a:lstStyle/>
          <a:p>
            <a:pPr algn="ctr"/>
            <a:r>
              <a:rPr lang="en-GB" sz="2400" b="1" dirty="0">
                <a:latin typeface="Gill Sans Light"/>
              </a:rPr>
              <a:t>Add data to a Building/Project that has already been created</a:t>
            </a:r>
          </a:p>
        </p:txBody>
      </p:sp>
      <p:sp>
        <p:nvSpPr>
          <p:cNvPr id="13" name="Rectangle 12">
            <a:extLst>
              <a:ext uri="{FF2B5EF4-FFF2-40B4-BE49-F238E27FC236}">
                <a16:creationId xmlns:a16="http://schemas.microsoft.com/office/drawing/2014/main" id="{CA12DE26-6751-4F47-BDF4-1FFBCFB70F98}"/>
              </a:ext>
            </a:extLst>
          </p:cNvPr>
          <p:cNvSpPr/>
          <p:nvPr/>
        </p:nvSpPr>
        <p:spPr>
          <a:xfrm>
            <a:off x="1606549" y="3761054"/>
            <a:ext cx="9176680" cy="1719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503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4245D92E-BDB7-4A73-A0A5-524A39926358}"/>
              </a:ext>
            </a:extLst>
          </p:cNvPr>
          <p:cNvPicPr>
            <a:picLocks noChangeAspect="1"/>
          </p:cNvPicPr>
          <p:nvPr/>
        </p:nvPicPr>
        <p:blipFill>
          <a:blip r:embed="rId3"/>
          <a:stretch>
            <a:fillRect/>
          </a:stretch>
        </p:blipFill>
        <p:spPr>
          <a:xfrm>
            <a:off x="0" y="524993"/>
            <a:ext cx="9556308" cy="1767993"/>
          </a:xfrm>
          <a:prstGeom prst="rect">
            <a:avLst/>
          </a:prstGeom>
        </p:spPr>
      </p:pic>
      <p:pic>
        <p:nvPicPr>
          <p:cNvPr id="3" name="Picture 2">
            <a:extLst>
              <a:ext uri="{FF2B5EF4-FFF2-40B4-BE49-F238E27FC236}">
                <a16:creationId xmlns:a16="http://schemas.microsoft.com/office/drawing/2014/main" id="{89318F93-78C8-43E9-9162-C6B345B3D68C}"/>
              </a:ext>
            </a:extLst>
          </p:cNvPr>
          <p:cNvPicPr>
            <a:picLocks noChangeAspect="1"/>
          </p:cNvPicPr>
          <p:nvPr/>
        </p:nvPicPr>
        <p:blipFill>
          <a:blip r:embed="rId4"/>
          <a:stretch>
            <a:fillRect/>
          </a:stretch>
        </p:blipFill>
        <p:spPr>
          <a:xfrm>
            <a:off x="0" y="2537219"/>
            <a:ext cx="9662997" cy="2537680"/>
          </a:xfrm>
          <a:prstGeom prst="rect">
            <a:avLst/>
          </a:prstGeom>
        </p:spPr>
      </p:pic>
      <p:sp>
        <p:nvSpPr>
          <p:cNvPr id="6" name="Rectangle 5">
            <a:extLst>
              <a:ext uri="{FF2B5EF4-FFF2-40B4-BE49-F238E27FC236}">
                <a16:creationId xmlns:a16="http://schemas.microsoft.com/office/drawing/2014/main" id="{E0AC64A2-14E7-45F7-8659-06E9BDE630C3}"/>
              </a:ext>
            </a:extLst>
          </p:cNvPr>
          <p:cNvSpPr/>
          <p:nvPr/>
        </p:nvSpPr>
        <p:spPr>
          <a:xfrm>
            <a:off x="3483671" y="3507432"/>
            <a:ext cx="3496992" cy="15674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2315A5F-E04B-4669-B7C8-22905A5AACD8}"/>
              </a:ext>
            </a:extLst>
          </p:cNvPr>
          <p:cNvSpPr/>
          <p:nvPr/>
        </p:nvSpPr>
        <p:spPr>
          <a:xfrm>
            <a:off x="3323837" y="661015"/>
            <a:ext cx="3344592" cy="1719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02A8A9-6A25-4C82-B540-CFE5CC366F5D}"/>
              </a:ext>
            </a:extLst>
          </p:cNvPr>
          <p:cNvSpPr/>
          <p:nvPr/>
        </p:nvSpPr>
        <p:spPr>
          <a:xfrm>
            <a:off x="7609207" y="3629722"/>
            <a:ext cx="1973240" cy="572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4C1BC41-647F-4110-B172-8F80AE7AF3EE}"/>
              </a:ext>
            </a:extLst>
          </p:cNvPr>
          <p:cNvSpPr/>
          <p:nvPr/>
        </p:nvSpPr>
        <p:spPr>
          <a:xfrm>
            <a:off x="7583068" y="948039"/>
            <a:ext cx="1973240" cy="572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040E070-0A14-4028-B7D5-3F5393396F8C}"/>
              </a:ext>
            </a:extLst>
          </p:cNvPr>
          <p:cNvPicPr>
            <a:picLocks noChangeAspect="1"/>
          </p:cNvPicPr>
          <p:nvPr/>
        </p:nvPicPr>
        <p:blipFill>
          <a:blip r:embed="rId5"/>
          <a:stretch>
            <a:fillRect/>
          </a:stretch>
        </p:blipFill>
        <p:spPr>
          <a:xfrm>
            <a:off x="10073456" y="4699745"/>
            <a:ext cx="2118544" cy="2133785"/>
          </a:xfrm>
          <a:prstGeom prst="rect">
            <a:avLst/>
          </a:prstGeom>
        </p:spPr>
      </p:pic>
      <p:cxnSp>
        <p:nvCxnSpPr>
          <p:cNvPr id="17" name="Straight Arrow Connector 16">
            <a:extLst>
              <a:ext uri="{FF2B5EF4-FFF2-40B4-BE49-F238E27FC236}">
                <a16:creationId xmlns:a16="http://schemas.microsoft.com/office/drawing/2014/main" id="{340B9243-4A2A-48BC-B2D7-445B3EC50EAF}"/>
              </a:ext>
            </a:extLst>
          </p:cNvPr>
          <p:cNvCxnSpPr>
            <a:cxnSpLocks/>
          </p:cNvCxnSpPr>
          <p:nvPr/>
        </p:nvCxnSpPr>
        <p:spPr>
          <a:xfrm>
            <a:off x="9556308" y="1520948"/>
            <a:ext cx="1021328" cy="32740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9804B3D-D3AB-42D1-A059-05D7CF90B308}"/>
              </a:ext>
            </a:extLst>
          </p:cNvPr>
          <p:cNvCxnSpPr>
            <a:cxnSpLocks/>
          </p:cNvCxnSpPr>
          <p:nvPr/>
        </p:nvCxnSpPr>
        <p:spPr>
          <a:xfrm>
            <a:off x="9582447" y="4202631"/>
            <a:ext cx="628544" cy="5923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1DA9D0E-9C42-41FB-B6A9-3E0A927C0ED6}"/>
              </a:ext>
            </a:extLst>
          </p:cNvPr>
          <p:cNvSpPr txBox="1"/>
          <p:nvPr/>
        </p:nvSpPr>
        <p:spPr>
          <a:xfrm>
            <a:off x="9672058" y="898175"/>
            <a:ext cx="2467578" cy="1569660"/>
          </a:xfrm>
          <a:prstGeom prst="rect">
            <a:avLst/>
          </a:prstGeom>
          <a:noFill/>
        </p:spPr>
        <p:txBody>
          <a:bodyPr wrap="square" rtlCol="0">
            <a:spAutoFit/>
          </a:bodyPr>
          <a:lstStyle/>
          <a:p>
            <a:pPr algn="ctr"/>
            <a:r>
              <a:rPr lang="en-GB" sz="2400" b="1" dirty="0">
                <a:latin typeface="Gill Sans Light"/>
              </a:rPr>
              <a:t>Add data to a Building/Project that has already been created</a:t>
            </a:r>
          </a:p>
        </p:txBody>
      </p:sp>
    </p:spTree>
    <p:extLst>
      <p:ext uri="{BB962C8B-B14F-4D97-AF65-F5344CB8AC3E}">
        <p14:creationId xmlns:p14="http://schemas.microsoft.com/office/powerpoint/2010/main" val="80928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600F9E-6CEF-460B-9ABA-DE9BF52743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4457700" cy="6872287"/>
          </a:xfrm>
          <a:prstGeom prst="rect">
            <a:avLst/>
          </a:prstGeom>
        </p:spPr>
      </p:pic>
      <p:sp>
        <p:nvSpPr>
          <p:cNvPr id="7" name="TextBox 6">
            <a:extLst>
              <a:ext uri="{FF2B5EF4-FFF2-40B4-BE49-F238E27FC236}">
                <a16:creationId xmlns:a16="http://schemas.microsoft.com/office/drawing/2014/main" id="{88CF5CF4-2429-43D4-BFD1-F0E29A2BBC98}"/>
              </a:ext>
            </a:extLst>
          </p:cNvPr>
          <p:cNvSpPr txBox="1"/>
          <p:nvPr/>
        </p:nvSpPr>
        <p:spPr>
          <a:xfrm>
            <a:off x="5905500" y="2214590"/>
            <a:ext cx="5492825" cy="3293209"/>
          </a:xfrm>
          <a:prstGeom prst="rect">
            <a:avLst/>
          </a:prstGeom>
          <a:noFill/>
        </p:spPr>
        <p:txBody>
          <a:bodyPr wrap="square" rtlCol="0">
            <a:spAutoFit/>
          </a:bodyPr>
          <a:lstStyle/>
          <a:p>
            <a:r>
              <a:rPr lang="en-GB" sz="4400" dirty="0">
                <a:solidFill>
                  <a:srgbClr val="008080"/>
                </a:solidFill>
                <a:latin typeface="Gill Sans Light"/>
              </a:rPr>
              <a:t>Housekeeping</a:t>
            </a:r>
            <a:endParaRPr lang="en-GB" sz="3200" dirty="0">
              <a:solidFill>
                <a:srgbClr val="008080"/>
              </a:solidFill>
              <a:latin typeface="Gill Sans Light"/>
            </a:endParaRPr>
          </a:p>
          <a:p>
            <a:endParaRPr lang="en-GB" sz="3200" dirty="0">
              <a:latin typeface="Gill Sans Light"/>
            </a:endParaRPr>
          </a:p>
          <a:p>
            <a:pPr marL="457200" indent="-457200">
              <a:buFont typeface="Arial" panose="020B0604020202020204" pitchFamily="34" charset="0"/>
              <a:buChar char="•"/>
            </a:pPr>
            <a:r>
              <a:rPr lang="en-GB" sz="3200" dirty="0">
                <a:latin typeface="Gill Sans Light"/>
              </a:rPr>
              <a:t>Raising hands</a:t>
            </a:r>
          </a:p>
          <a:p>
            <a:pPr marL="457200" indent="-457200">
              <a:buFont typeface="Arial" panose="020B0604020202020204" pitchFamily="34" charset="0"/>
              <a:buChar char="•"/>
            </a:pPr>
            <a:r>
              <a:rPr lang="en-GB" sz="3200" dirty="0">
                <a:latin typeface="Gill Sans Light"/>
              </a:rPr>
              <a:t>Asking questions</a:t>
            </a:r>
          </a:p>
          <a:p>
            <a:pPr marL="457200" indent="-457200">
              <a:buFont typeface="Arial" panose="020B0604020202020204" pitchFamily="34" charset="0"/>
              <a:buChar char="•"/>
            </a:pPr>
            <a:r>
              <a:rPr lang="en-GB" sz="3200" dirty="0">
                <a:latin typeface="Gill Sans Light"/>
              </a:rPr>
              <a:t>Sharing presentations</a:t>
            </a:r>
          </a:p>
          <a:p>
            <a:pPr marL="457200" indent="-457200">
              <a:buFont typeface="Arial" panose="020B0604020202020204" pitchFamily="34" charset="0"/>
              <a:buChar char="•"/>
            </a:pPr>
            <a:r>
              <a:rPr lang="en-GB" sz="3200" dirty="0">
                <a:latin typeface="Gill Sans Light"/>
              </a:rPr>
              <a:t>Recording content</a:t>
            </a:r>
          </a:p>
        </p:txBody>
      </p:sp>
      <p:pic>
        <p:nvPicPr>
          <p:cNvPr id="5" name="Picture 4">
            <a:extLst>
              <a:ext uri="{FF2B5EF4-FFF2-40B4-BE49-F238E27FC236}">
                <a16:creationId xmlns:a16="http://schemas.microsoft.com/office/drawing/2014/main" id="{54CEBE89-981C-452F-946C-4C601044E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712" y="161933"/>
            <a:ext cx="2336732" cy="698220"/>
          </a:xfrm>
          <a:prstGeom prst="rect">
            <a:avLst/>
          </a:prstGeom>
        </p:spPr>
      </p:pic>
    </p:spTree>
    <p:extLst>
      <p:ext uri="{BB962C8B-B14F-4D97-AF65-F5344CB8AC3E}">
        <p14:creationId xmlns:p14="http://schemas.microsoft.com/office/powerpoint/2010/main" val="1963370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94FB5D7-966B-4234-8178-0E2F1FBBB96C}"/>
              </a:ext>
            </a:extLst>
          </p:cNvPr>
          <p:cNvPicPr>
            <a:picLocks noChangeAspect="1"/>
          </p:cNvPicPr>
          <p:nvPr/>
        </p:nvPicPr>
        <p:blipFill rotWithShape="1">
          <a:blip r:embed="rId3"/>
          <a:srcRect l="15595" b="21241"/>
          <a:stretch/>
        </p:blipFill>
        <p:spPr>
          <a:xfrm>
            <a:off x="396373" y="1081508"/>
            <a:ext cx="11399254" cy="5156201"/>
          </a:xfrm>
          <a:prstGeom prst="rect">
            <a:avLst/>
          </a:prstGeom>
        </p:spPr>
      </p:pic>
      <p:sp>
        <p:nvSpPr>
          <p:cNvPr id="13" name="Rectangle 12">
            <a:extLst>
              <a:ext uri="{FF2B5EF4-FFF2-40B4-BE49-F238E27FC236}">
                <a16:creationId xmlns:a16="http://schemas.microsoft.com/office/drawing/2014/main" id="{CA12DE26-6751-4F47-BDF4-1FFBCFB70F98}"/>
              </a:ext>
            </a:extLst>
          </p:cNvPr>
          <p:cNvSpPr/>
          <p:nvPr/>
        </p:nvSpPr>
        <p:spPr>
          <a:xfrm>
            <a:off x="1596870" y="4843541"/>
            <a:ext cx="9176680" cy="13301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03D162E-9A21-4785-8966-3F9B1CDCC011}"/>
              </a:ext>
            </a:extLst>
          </p:cNvPr>
          <p:cNvSpPr txBox="1"/>
          <p:nvPr/>
        </p:nvSpPr>
        <p:spPr>
          <a:xfrm>
            <a:off x="3754260" y="684285"/>
            <a:ext cx="3828567" cy="461665"/>
          </a:xfrm>
          <a:prstGeom prst="rect">
            <a:avLst/>
          </a:prstGeom>
          <a:noFill/>
        </p:spPr>
        <p:txBody>
          <a:bodyPr wrap="square" rtlCol="0">
            <a:spAutoFit/>
          </a:bodyPr>
          <a:lstStyle/>
          <a:p>
            <a:pPr algn="ctr"/>
            <a:r>
              <a:rPr lang="en-GB" sz="2400" b="1" dirty="0">
                <a:latin typeface="Gill Sans Light"/>
              </a:rPr>
              <a:t>Create a new Building/Project</a:t>
            </a:r>
          </a:p>
        </p:txBody>
      </p:sp>
    </p:spTree>
    <p:extLst>
      <p:ext uri="{BB962C8B-B14F-4D97-AF65-F5344CB8AC3E}">
        <p14:creationId xmlns:p14="http://schemas.microsoft.com/office/powerpoint/2010/main" val="1395670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2970CA9-7240-4680-A43C-54AB83D553B8}"/>
              </a:ext>
            </a:extLst>
          </p:cNvPr>
          <p:cNvSpPr txBox="1"/>
          <p:nvPr/>
        </p:nvSpPr>
        <p:spPr>
          <a:xfrm>
            <a:off x="9341023" y="788833"/>
            <a:ext cx="3019270" cy="830997"/>
          </a:xfrm>
          <a:prstGeom prst="rect">
            <a:avLst/>
          </a:prstGeom>
          <a:noFill/>
        </p:spPr>
        <p:txBody>
          <a:bodyPr wrap="square" rtlCol="0">
            <a:spAutoFit/>
          </a:bodyPr>
          <a:lstStyle/>
          <a:p>
            <a:pPr algn="ctr"/>
            <a:r>
              <a:rPr lang="en-GB" sz="2400" b="1" dirty="0">
                <a:latin typeface="Gill Sans Light"/>
              </a:rPr>
              <a:t>Create a new Building/Project</a:t>
            </a:r>
          </a:p>
        </p:txBody>
      </p:sp>
      <p:pic>
        <p:nvPicPr>
          <p:cNvPr id="3" name="Picture 2">
            <a:extLst>
              <a:ext uri="{FF2B5EF4-FFF2-40B4-BE49-F238E27FC236}">
                <a16:creationId xmlns:a16="http://schemas.microsoft.com/office/drawing/2014/main" id="{7E96F849-7979-4B29-9F5A-A17ADCAEDED5}"/>
              </a:ext>
            </a:extLst>
          </p:cNvPr>
          <p:cNvPicPr>
            <a:picLocks noChangeAspect="1"/>
          </p:cNvPicPr>
          <p:nvPr/>
        </p:nvPicPr>
        <p:blipFill>
          <a:blip r:embed="rId3"/>
          <a:stretch>
            <a:fillRect/>
          </a:stretch>
        </p:blipFill>
        <p:spPr>
          <a:xfrm>
            <a:off x="0" y="0"/>
            <a:ext cx="6065373" cy="4153260"/>
          </a:xfrm>
          <a:prstGeom prst="rect">
            <a:avLst/>
          </a:prstGeom>
        </p:spPr>
      </p:pic>
      <p:sp>
        <p:nvSpPr>
          <p:cNvPr id="11" name="Rectangle 10">
            <a:extLst>
              <a:ext uri="{FF2B5EF4-FFF2-40B4-BE49-F238E27FC236}">
                <a16:creationId xmlns:a16="http://schemas.microsoft.com/office/drawing/2014/main" id="{222C9D73-89E8-4802-9EBC-8E79FCFA2AD1}"/>
              </a:ext>
            </a:extLst>
          </p:cNvPr>
          <p:cNvSpPr/>
          <p:nvPr/>
        </p:nvSpPr>
        <p:spPr>
          <a:xfrm>
            <a:off x="1408249" y="584774"/>
            <a:ext cx="3085692" cy="10259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CC582D6-6834-4DFE-B0EF-B74280186900}"/>
              </a:ext>
            </a:extLst>
          </p:cNvPr>
          <p:cNvPicPr>
            <a:picLocks noChangeAspect="1"/>
          </p:cNvPicPr>
          <p:nvPr/>
        </p:nvPicPr>
        <p:blipFill>
          <a:blip r:embed="rId4"/>
          <a:stretch>
            <a:fillRect/>
          </a:stretch>
        </p:blipFill>
        <p:spPr>
          <a:xfrm>
            <a:off x="2593495" y="1915908"/>
            <a:ext cx="5441152" cy="4153260"/>
          </a:xfrm>
          <a:prstGeom prst="rect">
            <a:avLst/>
          </a:prstGeom>
        </p:spPr>
      </p:pic>
      <p:pic>
        <p:nvPicPr>
          <p:cNvPr id="14" name="Picture 13">
            <a:extLst>
              <a:ext uri="{FF2B5EF4-FFF2-40B4-BE49-F238E27FC236}">
                <a16:creationId xmlns:a16="http://schemas.microsoft.com/office/drawing/2014/main" id="{0532072E-17FE-414A-ABC3-E72FEAFAC8DA}"/>
              </a:ext>
            </a:extLst>
          </p:cNvPr>
          <p:cNvPicPr>
            <a:picLocks noChangeAspect="1"/>
          </p:cNvPicPr>
          <p:nvPr/>
        </p:nvPicPr>
        <p:blipFill>
          <a:blip r:embed="rId5"/>
          <a:stretch>
            <a:fillRect/>
          </a:stretch>
        </p:blipFill>
        <p:spPr>
          <a:xfrm>
            <a:off x="7764967" y="3901184"/>
            <a:ext cx="4244708" cy="2956816"/>
          </a:xfrm>
          <a:prstGeom prst="rect">
            <a:avLst/>
          </a:prstGeom>
        </p:spPr>
      </p:pic>
      <p:sp>
        <p:nvSpPr>
          <p:cNvPr id="16" name="Rectangle 15">
            <a:extLst>
              <a:ext uri="{FF2B5EF4-FFF2-40B4-BE49-F238E27FC236}">
                <a16:creationId xmlns:a16="http://schemas.microsoft.com/office/drawing/2014/main" id="{093C58BA-AC6C-454A-AFCB-BBB25950CC11}"/>
              </a:ext>
            </a:extLst>
          </p:cNvPr>
          <p:cNvSpPr/>
          <p:nvPr/>
        </p:nvSpPr>
        <p:spPr>
          <a:xfrm>
            <a:off x="3502996" y="3126757"/>
            <a:ext cx="3102955" cy="30762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00AD326-698F-4BBA-A7CB-E6DB81E1E92E}"/>
              </a:ext>
            </a:extLst>
          </p:cNvPr>
          <p:cNvSpPr/>
          <p:nvPr/>
        </p:nvSpPr>
        <p:spPr>
          <a:xfrm>
            <a:off x="7764967" y="5551714"/>
            <a:ext cx="3085692" cy="5174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0F80114-034B-424B-B293-736822B1CAFF}"/>
              </a:ext>
            </a:extLst>
          </p:cNvPr>
          <p:cNvSpPr/>
          <p:nvPr/>
        </p:nvSpPr>
        <p:spPr>
          <a:xfrm>
            <a:off x="10545704" y="6273157"/>
            <a:ext cx="1376705" cy="5174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5843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18DCC6-BE01-4799-9B88-5B4FEB314994}"/>
              </a:ext>
            </a:extLst>
          </p:cNvPr>
          <p:cNvSpPr txBox="1"/>
          <p:nvPr/>
        </p:nvSpPr>
        <p:spPr>
          <a:xfrm>
            <a:off x="9864762" y="0"/>
            <a:ext cx="2327238"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pic>
        <p:nvPicPr>
          <p:cNvPr id="2" name="Picture 1">
            <a:extLst>
              <a:ext uri="{FF2B5EF4-FFF2-40B4-BE49-F238E27FC236}">
                <a16:creationId xmlns:a16="http://schemas.microsoft.com/office/drawing/2014/main" id="{B074D74B-B857-481B-A06E-0A7018C08FC0}"/>
              </a:ext>
            </a:extLst>
          </p:cNvPr>
          <p:cNvPicPr>
            <a:picLocks noChangeAspect="1"/>
          </p:cNvPicPr>
          <p:nvPr/>
        </p:nvPicPr>
        <p:blipFill>
          <a:blip r:embed="rId2"/>
          <a:stretch>
            <a:fillRect/>
          </a:stretch>
        </p:blipFill>
        <p:spPr>
          <a:xfrm>
            <a:off x="0" y="0"/>
            <a:ext cx="4419983" cy="2994920"/>
          </a:xfrm>
          <a:prstGeom prst="rect">
            <a:avLst/>
          </a:prstGeom>
        </p:spPr>
      </p:pic>
      <p:pic>
        <p:nvPicPr>
          <p:cNvPr id="3" name="Picture 2">
            <a:extLst>
              <a:ext uri="{FF2B5EF4-FFF2-40B4-BE49-F238E27FC236}">
                <a16:creationId xmlns:a16="http://schemas.microsoft.com/office/drawing/2014/main" id="{FD8E6F49-3E80-45DE-841F-04707D412FCD}"/>
              </a:ext>
            </a:extLst>
          </p:cNvPr>
          <p:cNvPicPr>
            <a:picLocks noChangeAspect="1"/>
          </p:cNvPicPr>
          <p:nvPr/>
        </p:nvPicPr>
        <p:blipFill>
          <a:blip r:embed="rId3"/>
          <a:stretch>
            <a:fillRect/>
          </a:stretch>
        </p:blipFill>
        <p:spPr>
          <a:xfrm>
            <a:off x="4237918" y="2449000"/>
            <a:ext cx="4519052" cy="4145639"/>
          </a:xfrm>
          <a:prstGeom prst="rect">
            <a:avLst/>
          </a:prstGeom>
        </p:spPr>
      </p:pic>
      <p:pic>
        <p:nvPicPr>
          <p:cNvPr id="4" name="Picture 3">
            <a:extLst>
              <a:ext uri="{FF2B5EF4-FFF2-40B4-BE49-F238E27FC236}">
                <a16:creationId xmlns:a16="http://schemas.microsoft.com/office/drawing/2014/main" id="{59AA7D13-CD01-40F4-8BC7-93836CBD13EE}"/>
              </a:ext>
            </a:extLst>
          </p:cNvPr>
          <p:cNvPicPr>
            <a:picLocks noChangeAspect="1"/>
          </p:cNvPicPr>
          <p:nvPr/>
        </p:nvPicPr>
        <p:blipFill rotWithShape="1">
          <a:blip r:embed="rId4"/>
          <a:srcRect r="3219" b="4231"/>
          <a:stretch/>
        </p:blipFill>
        <p:spPr>
          <a:xfrm>
            <a:off x="7893948" y="5402454"/>
            <a:ext cx="4159683" cy="1393974"/>
          </a:xfrm>
          <a:prstGeom prst="rect">
            <a:avLst/>
          </a:prstGeom>
        </p:spPr>
      </p:pic>
      <p:sp>
        <p:nvSpPr>
          <p:cNvPr id="9" name="TextBox 8">
            <a:extLst>
              <a:ext uri="{FF2B5EF4-FFF2-40B4-BE49-F238E27FC236}">
                <a16:creationId xmlns:a16="http://schemas.microsoft.com/office/drawing/2014/main" id="{04AC4B98-1218-4F36-B636-79A89FE93110}"/>
              </a:ext>
            </a:extLst>
          </p:cNvPr>
          <p:cNvSpPr txBox="1"/>
          <p:nvPr/>
        </p:nvSpPr>
        <p:spPr>
          <a:xfrm>
            <a:off x="9172730" y="1369746"/>
            <a:ext cx="3019270" cy="830997"/>
          </a:xfrm>
          <a:prstGeom prst="rect">
            <a:avLst/>
          </a:prstGeom>
          <a:noFill/>
        </p:spPr>
        <p:txBody>
          <a:bodyPr wrap="square" rtlCol="0">
            <a:spAutoFit/>
          </a:bodyPr>
          <a:lstStyle/>
          <a:p>
            <a:pPr algn="ctr"/>
            <a:r>
              <a:rPr lang="en-GB" sz="2400" b="1" dirty="0">
                <a:latin typeface="Gill Sans Light"/>
              </a:rPr>
              <a:t>Create a new Building/Project</a:t>
            </a:r>
          </a:p>
        </p:txBody>
      </p:sp>
      <p:sp>
        <p:nvSpPr>
          <p:cNvPr id="11" name="Rectangle 10">
            <a:extLst>
              <a:ext uri="{FF2B5EF4-FFF2-40B4-BE49-F238E27FC236}">
                <a16:creationId xmlns:a16="http://schemas.microsoft.com/office/drawing/2014/main" id="{787394D8-9EE8-42B3-8C7D-33A58FFD23DF}"/>
              </a:ext>
            </a:extLst>
          </p:cNvPr>
          <p:cNvSpPr/>
          <p:nvPr/>
        </p:nvSpPr>
        <p:spPr>
          <a:xfrm>
            <a:off x="170464" y="593918"/>
            <a:ext cx="3085692" cy="10259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BA5E4E-D45F-4B50-8EE1-252FAAB9A423}"/>
              </a:ext>
            </a:extLst>
          </p:cNvPr>
          <p:cNvSpPr/>
          <p:nvPr/>
        </p:nvSpPr>
        <p:spPr>
          <a:xfrm>
            <a:off x="4419983" y="3495906"/>
            <a:ext cx="3229754" cy="31836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5CEB9A6-DF1D-498D-AE2C-E6096AF50D36}"/>
              </a:ext>
            </a:extLst>
          </p:cNvPr>
          <p:cNvSpPr/>
          <p:nvPr/>
        </p:nvSpPr>
        <p:spPr>
          <a:xfrm>
            <a:off x="10404088" y="6322741"/>
            <a:ext cx="1649543" cy="4736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6446C80-5E60-4332-830F-6DC80AB97D34}"/>
              </a:ext>
            </a:extLst>
          </p:cNvPr>
          <p:cNvSpPr/>
          <p:nvPr/>
        </p:nvSpPr>
        <p:spPr>
          <a:xfrm>
            <a:off x="7907246" y="5519854"/>
            <a:ext cx="1703670" cy="549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014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16152E-06A9-4DCC-B523-D1902F48C78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4" name="Rectangle 3">
            <a:extLst>
              <a:ext uri="{FF2B5EF4-FFF2-40B4-BE49-F238E27FC236}">
                <a16:creationId xmlns:a16="http://schemas.microsoft.com/office/drawing/2014/main" id="{239888AD-0276-4881-A5AF-44B90FD2BF4E}"/>
              </a:ext>
            </a:extLst>
          </p:cNvPr>
          <p:cNvSpPr/>
          <p:nvPr/>
        </p:nvSpPr>
        <p:spPr>
          <a:xfrm>
            <a:off x="10082151" y="2434442"/>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E39D45C-85CE-40B2-8C8E-5E019BC6681F}"/>
              </a:ext>
            </a:extLst>
          </p:cNvPr>
          <p:cNvPicPr>
            <a:picLocks noChangeAspect="1"/>
          </p:cNvPicPr>
          <p:nvPr/>
        </p:nvPicPr>
        <p:blipFill rotWithShape="1">
          <a:blip r:embed="rId3"/>
          <a:srcRect l="15595"/>
          <a:stretch/>
        </p:blipFill>
        <p:spPr>
          <a:xfrm>
            <a:off x="345689" y="674766"/>
            <a:ext cx="10082151" cy="5790345"/>
          </a:xfrm>
          <a:prstGeom prst="rect">
            <a:avLst/>
          </a:prstGeom>
        </p:spPr>
      </p:pic>
      <p:sp>
        <p:nvSpPr>
          <p:cNvPr id="5" name="Rectangle 4">
            <a:extLst>
              <a:ext uri="{FF2B5EF4-FFF2-40B4-BE49-F238E27FC236}">
                <a16:creationId xmlns:a16="http://schemas.microsoft.com/office/drawing/2014/main" id="{9F336E8D-ED8F-42D2-9068-6DD8B7189B12}"/>
              </a:ext>
            </a:extLst>
          </p:cNvPr>
          <p:cNvSpPr/>
          <p:nvPr/>
        </p:nvSpPr>
        <p:spPr>
          <a:xfrm>
            <a:off x="670185" y="1519904"/>
            <a:ext cx="9176680" cy="11452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86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F2CB60-DF08-4848-81CE-7F94B850BE55}"/>
              </a:ext>
            </a:extLst>
          </p:cNvPr>
          <p:cNvSpPr txBox="1"/>
          <p:nvPr/>
        </p:nvSpPr>
        <p:spPr>
          <a:xfrm>
            <a:off x="8067675" y="12509"/>
            <a:ext cx="4124325"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a:t>
            </a:r>
          </a:p>
        </p:txBody>
      </p:sp>
      <p:sp>
        <p:nvSpPr>
          <p:cNvPr id="4" name="TextBox 3">
            <a:extLst>
              <a:ext uri="{FF2B5EF4-FFF2-40B4-BE49-F238E27FC236}">
                <a16:creationId xmlns:a16="http://schemas.microsoft.com/office/drawing/2014/main" id="{8E3CBDC5-6297-45C5-A422-50444ABD767D}"/>
              </a:ext>
            </a:extLst>
          </p:cNvPr>
          <p:cNvSpPr txBox="1"/>
          <p:nvPr/>
        </p:nvSpPr>
        <p:spPr>
          <a:xfrm>
            <a:off x="9082190" y="535729"/>
            <a:ext cx="2886892" cy="830997"/>
          </a:xfrm>
          <a:prstGeom prst="rect">
            <a:avLst/>
          </a:prstGeom>
          <a:noFill/>
        </p:spPr>
        <p:txBody>
          <a:bodyPr wrap="square" rtlCol="0">
            <a:spAutoFit/>
          </a:bodyPr>
          <a:lstStyle/>
          <a:p>
            <a:r>
              <a:rPr lang="en-GB" sz="2400" b="1" dirty="0">
                <a:latin typeface="Gill Sans Nova Light" panose="020B0302020104020203" pitchFamily="34" charset="0"/>
              </a:rPr>
              <a:t>Select ‘Footprints’ to view historic data</a:t>
            </a:r>
          </a:p>
        </p:txBody>
      </p:sp>
      <p:pic>
        <p:nvPicPr>
          <p:cNvPr id="2" name="Picture 1">
            <a:extLst>
              <a:ext uri="{FF2B5EF4-FFF2-40B4-BE49-F238E27FC236}">
                <a16:creationId xmlns:a16="http://schemas.microsoft.com/office/drawing/2014/main" id="{106467D7-41A9-4FBB-81FD-C10C9356D0F1}"/>
              </a:ext>
            </a:extLst>
          </p:cNvPr>
          <p:cNvPicPr>
            <a:picLocks noChangeAspect="1"/>
          </p:cNvPicPr>
          <p:nvPr/>
        </p:nvPicPr>
        <p:blipFill>
          <a:blip r:embed="rId3"/>
          <a:stretch>
            <a:fillRect/>
          </a:stretch>
        </p:blipFill>
        <p:spPr>
          <a:xfrm>
            <a:off x="-19860" y="30476"/>
            <a:ext cx="8066934" cy="4626399"/>
          </a:xfrm>
          <a:prstGeom prst="rect">
            <a:avLst/>
          </a:prstGeom>
        </p:spPr>
      </p:pic>
      <p:pic>
        <p:nvPicPr>
          <p:cNvPr id="6" name="Picture 5">
            <a:extLst>
              <a:ext uri="{FF2B5EF4-FFF2-40B4-BE49-F238E27FC236}">
                <a16:creationId xmlns:a16="http://schemas.microsoft.com/office/drawing/2014/main" id="{4C5E113C-C266-4F23-8B62-2AFD7B162B08}"/>
              </a:ext>
            </a:extLst>
          </p:cNvPr>
          <p:cNvPicPr>
            <a:picLocks noChangeAspect="1"/>
          </p:cNvPicPr>
          <p:nvPr/>
        </p:nvPicPr>
        <p:blipFill>
          <a:blip r:embed="rId4"/>
          <a:stretch>
            <a:fillRect/>
          </a:stretch>
        </p:blipFill>
        <p:spPr>
          <a:xfrm>
            <a:off x="3285622" y="2955186"/>
            <a:ext cx="8906378" cy="3872338"/>
          </a:xfrm>
          <a:prstGeom prst="rect">
            <a:avLst/>
          </a:prstGeom>
        </p:spPr>
      </p:pic>
      <p:sp>
        <p:nvSpPr>
          <p:cNvPr id="14" name="Rectangle 13">
            <a:extLst>
              <a:ext uri="{FF2B5EF4-FFF2-40B4-BE49-F238E27FC236}">
                <a16:creationId xmlns:a16="http://schemas.microsoft.com/office/drawing/2014/main" id="{09FA5755-F5FC-407A-854A-83E870269CE0}"/>
              </a:ext>
            </a:extLst>
          </p:cNvPr>
          <p:cNvSpPr/>
          <p:nvPr/>
        </p:nvSpPr>
        <p:spPr>
          <a:xfrm>
            <a:off x="830287" y="802079"/>
            <a:ext cx="684496" cy="298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F8DBAAA-359B-4791-AEB6-B2C320364023}"/>
              </a:ext>
            </a:extLst>
          </p:cNvPr>
          <p:cNvSpPr/>
          <p:nvPr/>
        </p:nvSpPr>
        <p:spPr>
          <a:xfrm>
            <a:off x="4729497" y="3772914"/>
            <a:ext cx="684496" cy="298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39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E450B6-7287-46AB-AA82-4D4638614696}"/>
              </a:ext>
            </a:extLst>
          </p:cNvPr>
          <p:cNvSpPr txBox="1"/>
          <p:nvPr/>
        </p:nvSpPr>
        <p:spPr>
          <a:xfrm>
            <a:off x="9832489" y="12509"/>
            <a:ext cx="2359511"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a:t>
            </a:r>
          </a:p>
        </p:txBody>
      </p:sp>
      <p:sp>
        <p:nvSpPr>
          <p:cNvPr id="7" name="TextBox 6">
            <a:extLst>
              <a:ext uri="{FF2B5EF4-FFF2-40B4-BE49-F238E27FC236}">
                <a16:creationId xmlns:a16="http://schemas.microsoft.com/office/drawing/2014/main" id="{5FFFCFD3-159C-4DE4-949D-7E334E84BB54}"/>
              </a:ext>
            </a:extLst>
          </p:cNvPr>
          <p:cNvSpPr txBox="1"/>
          <p:nvPr/>
        </p:nvSpPr>
        <p:spPr>
          <a:xfrm>
            <a:off x="3082834" y="221633"/>
            <a:ext cx="2886892" cy="830997"/>
          </a:xfrm>
          <a:prstGeom prst="rect">
            <a:avLst/>
          </a:prstGeom>
          <a:noFill/>
        </p:spPr>
        <p:txBody>
          <a:bodyPr wrap="square" rtlCol="0">
            <a:spAutoFit/>
          </a:bodyPr>
          <a:lstStyle/>
          <a:p>
            <a:r>
              <a:rPr lang="en-GB" sz="2400" b="1" dirty="0">
                <a:latin typeface="Gill Sans Nova Light" panose="020B0302020104020203" pitchFamily="34" charset="0"/>
              </a:rPr>
              <a:t>Select ‘Footprints’ to view historic data</a:t>
            </a:r>
          </a:p>
        </p:txBody>
      </p:sp>
      <p:pic>
        <p:nvPicPr>
          <p:cNvPr id="9" name="Picture 8">
            <a:extLst>
              <a:ext uri="{FF2B5EF4-FFF2-40B4-BE49-F238E27FC236}">
                <a16:creationId xmlns:a16="http://schemas.microsoft.com/office/drawing/2014/main" id="{0BE82D2E-73B8-46A6-BBFC-6934DFF5DC68}"/>
              </a:ext>
            </a:extLst>
          </p:cNvPr>
          <p:cNvPicPr>
            <a:picLocks noChangeAspect="1"/>
          </p:cNvPicPr>
          <p:nvPr/>
        </p:nvPicPr>
        <p:blipFill rotWithShape="1">
          <a:blip r:embed="rId2"/>
          <a:srcRect r="-168"/>
          <a:stretch/>
        </p:blipFill>
        <p:spPr>
          <a:xfrm>
            <a:off x="931922" y="1056952"/>
            <a:ext cx="9639435" cy="5579415"/>
          </a:xfrm>
          <a:prstGeom prst="rect">
            <a:avLst/>
          </a:prstGeom>
        </p:spPr>
      </p:pic>
      <p:sp>
        <p:nvSpPr>
          <p:cNvPr id="11" name="Rectangle 10">
            <a:extLst>
              <a:ext uri="{FF2B5EF4-FFF2-40B4-BE49-F238E27FC236}">
                <a16:creationId xmlns:a16="http://schemas.microsoft.com/office/drawing/2014/main" id="{4A887640-A72E-4518-868A-6C8ED8E8C0FD}"/>
              </a:ext>
            </a:extLst>
          </p:cNvPr>
          <p:cNvSpPr/>
          <p:nvPr/>
        </p:nvSpPr>
        <p:spPr>
          <a:xfrm>
            <a:off x="3004775" y="2003587"/>
            <a:ext cx="684496" cy="298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5767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3372E0-869C-4DAD-8BB6-D62D6077F2B6}"/>
              </a:ext>
            </a:extLst>
          </p:cNvPr>
          <p:cNvSpPr txBox="1"/>
          <p:nvPr/>
        </p:nvSpPr>
        <p:spPr>
          <a:xfrm>
            <a:off x="7919892" y="0"/>
            <a:ext cx="4272108"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General </a:t>
            </a:r>
          </a:p>
        </p:txBody>
      </p:sp>
      <p:sp>
        <p:nvSpPr>
          <p:cNvPr id="9" name="Rectangle 8">
            <a:extLst>
              <a:ext uri="{FF2B5EF4-FFF2-40B4-BE49-F238E27FC236}">
                <a16:creationId xmlns:a16="http://schemas.microsoft.com/office/drawing/2014/main" id="{815CA09F-1237-416A-9995-CCB027DEE5AD}"/>
              </a:ext>
            </a:extLst>
          </p:cNvPr>
          <p:cNvSpPr/>
          <p:nvPr/>
        </p:nvSpPr>
        <p:spPr>
          <a:xfrm>
            <a:off x="8524875" y="771525"/>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9B44106-FF23-47C8-9137-6F34F346E10D}"/>
              </a:ext>
            </a:extLst>
          </p:cNvPr>
          <p:cNvPicPr>
            <a:picLocks noChangeAspect="1"/>
          </p:cNvPicPr>
          <p:nvPr/>
        </p:nvPicPr>
        <p:blipFill>
          <a:blip r:embed="rId3"/>
          <a:stretch>
            <a:fillRect/>
          </a:stretch>
        </p:blipFill>
        <p:spPr>
          <a:xfrm>
            <a:off x="276538" y="584774"/>
            <a:ext cx="10646483" cy="6273225"/>
          </a:xfrm>
          <a:prstGeom prst="rect">
            <a:avLst/>
          </a:prstGeom>
        </p:spPr>
      </p:pic>
      <p:sp>
        <p:nvSpPr>
          <p:cNvPr id="3" name="Rectangle 2">
            <a:extLst>
              <a:ext uri="{FF2B5EF4-FFF2-40B4-BE49-F238E27FC236}">
                <a16:creationId xmlns:a16="http://schemas.microsoft.com/office/drawing/2014/main" id="{C50184D5-24F7-46F9-82E4-243448787AC9}"/>
              </a:ext>
            </a:extLst>
          </p:cNvPr>
          <p:cNvSpPr/>
          <p:nvPr/>
        </p:nvSpPr>
        <p:spPr>
          <a:xfrm>
            <a:off x="4342920" y="1940312"/>
            <a:ext cx="3764017" cy="14886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6EB9473-71AD-4926-9AB1-7D3D8CC4235A}"/>
              </a:ext>
            </a:extLst>
          </p:cNvPr>
          <p:cNvSpPr/>
          <p:nvPr/>
        </p:nvSpPr>
        <p:spPr>
          <a:xfrm>
            <a:off x="1360448" y="1405054"/>
            <a:ext cx="825191" cy="4033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95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3372E0-869C-4DAD-8BB6-D62D6077F2B6}"/>
              </a:ext>
            </a:extLst>
          </p:cNvPr>
          <p:cNvSpPr txBox="1"/>
          <p:nvPr/>
        </p:nvSpPr>
        <p:spPr>
          <a:xfrm>
            <a:off x="7938942" y="-60900"/>
            <a:ext cx="4253058"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General</a:t>
            </a:r>
          </a:p>
        </p:txBody>
      </p:sp>
      <p:sp>
        <p:nvSpPr>
          <p:cNvPr id="5" name="Rectangle 4">
            <a:extLst>
              <a:ext uri="{FF2B5EF4-FFF2-40B4-BE49-F238E27FC236}">
                <a16:creationId xmlns:a16="http://schemas.microsoft.com/office/drawing/2014/main" id="{39614097-77A0-4DF3-BB0C-B295871DCF93}"/>
              </a:ext>
            </a:extLst>
          </p:cNvPr>
          <p:cNvSpPr/>
          <p:nvPr/>
        </p:nvSpPr>
        <p:spPr>
          <a:xfrm>
            <a:off x="8524875" y="771525"/>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CC8C84C-0CDC-4842-B17E-C15DD9ADCCBB}"/>
              </a:ext>
            </a:extLst>
          </p:cNvPr>
          <p:cNvPicPr>
            <a:picLocks noChangeAspect="1"/>
          </p:cNvPicPr>
          <p:nvPr/>
        </p:nvPicPr>
        <p:blipFill rotWithShape="1">
          <a:blip r:embed="rId3"/>
          <a:srcRect l="9239" t="6597" r="9645" b="20225"/>
          <a:stretch/>
        </p:blipFill>
        <p:spPr>
          <a:xfrm>
            <a:off x="0" y="1004793"/>
            <a:ext cx="11011258" cy="5853207"/>
          </a:xfrm>
          <a:prstGeom prst="rect">
            <a:avLst/>
          </a:prstGeom>
        </p:spPr>
      </p:pic>
      <p:sp>
        <p:nvSpPr>
          <p:cNvPr id="11" name="TextBox 10">
            <a:extLst>
              <a:ext uri="{FF2B5EF4-FFF2-40B4-BE49-F238E27FC236}">
                <a16:creationId xmlns:a16="http://schemas.microsoft.com/office/drawing/2014/main" id="{CCF8DBE5-A7E7-471D-A47B-9A0927339FB7}"/>
              </a:ext>
            </a:extLst>
          </p:cNvPr>
          <p:cNvSpPr txBox="1"/>
          <p:nvPr/>
        </p:nvSpPr>
        <p:spPr>
          <a:xfrm>
            <a:off x="292984" y="356026"/>
            <a:ext cx="4154092" cy="461665"/>
          </a:xfrm>
          <a:prstGeom prst="rect">
            <a:avLst/>
          </a:prstGeom>
          <a:noFill/>
        </p:spPr>
        <p:txBody>
          <a:bodyPr wrap="square" rtlCol="0">
            <a:spAutoFit/>
          </a:bodyPr>
          <a:lstStyle/>
          <a:p>
            <a:r>
              <a:rPr lang="en-GB" sz="2400" b="1" dirty="0">
                <a:latin typeface="Gill Sans Nova Light" panose="020B0302020104020203" pitchFamily="34" charset="0"/>
              </a:rPr>
              <a:t>Select the previous financial year</a:t>
            </a:r>
          </a:p>
        </p:txBody>
      </p:sp>
      <p:cxnSp>
        <p:nvCxnSpPr>
          <p:cNvPr id="13" name="Straight Arrow Connector 12">
            <a:extLst>
              <a:ext uri="{FF2B5EF4-FFF2-40B4-BE49-F238E27FC236}">
                <a16:creationId xmlns:a16="http://schemas.microsoft.com/office/drawing/2014/main" id="{79C05991-6B1F-49DC-83EA-A05706DF2E94}"/>
              </a:ext>
            </a:extLst>
          </p:cNvPr>
          <p:cNvCxnSpPr>
            <a:cxnSpLocks/>
            <a:stCxn id="11" idx="2"/>
          </p:cNvCxnSpPr>
          <p:nvPr/>
        </p:nvCxnSpPr>
        <p:spPr>
          <a:xfrm>
            <a:off x="2370030" y="817691"/>
            <a:ext cx="1711316" cy="15463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49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D9CF2EC-CCD9-455D-BE3C-5D802AD6E115}"/>
              </a:ext>
            </a:extLst>
          </p:cNvPr>
          <p:cNvSpPr txBox="1"/>
          <p:nvPr/>
        </p:nvSpPr>
        <p:spPr>
          <a:xfrm>
            <a:off x="7938942" y="0"/>
            <a:ext cx="4253058"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General</a:t>
            </a:r>
          </a:p>
        </p:txBody>
      </p:sp>
      <p:pic>
        <p:nvPicPr>
          <p:cNvPr id="2" name="Picture 1">
            <a:extLst>
              <a:ext uri="{FF2B5EF4-FFF2-40B4-BE49-F238E27FC236}">
                <a16:creationId xmlns:a16="http://schemas.microsoft.com/office/drawing/2014/main" id="{46484250-2C49-4DEE-9594-715B3D473418}"/>
              </a:ext>
            </a:extLst>
          </p:cNvPr>
          <p:cNvPicPr>
            <a:picLocks noChangeAspect="1"/>
          </p:cNvPicPr>
          <p:nvPr/>
        </p:nvPicPr>
        <p:blipFill>
          <a:blip r:embed="rId2"/>
          <a:stretch>
            <a:fillRect/>
          </a:stretch>
        </p:blipFill>
        <p:spPr>
          <a:xfrm>
            <a:off x="0" y="584775"/>
            <a:ext cx="8511397" cy="5825266"/>
          </a:xfrm>
          <a:prstGeom prst="rect">
            <a:avLst/>
          </a:prstGeom>
        </p:spPr>
      </p:pic>
      <p:pic>
        <p:nvPicPr>
          <p:cNvPr id="3" name="Picture 2">
            <a:extLst>
              <a:ext uri="{FF2B5EF4-FFF2-40B4-BE49-F238E27FC236}">
                <a16:creationId xmlns:a16="http://schemas.microsoft.com/office/drawing/2014/main" id="{A214C17C-CD9F-44D6-815A-F760EC5D517D}"/>
              </a:ext>
            </a:extLst>
          </p:cNvPr>
          <p:cNvPicPr>
            <a:picLocks noChangeAspect="1"/>
          </p:cNvPicPr>
          <p:nvPr/>
        </p:nvPicPr>
        <p:blipFill>
          <a:blip r:embed="rId3"/>
          <a:stretch>
            <a:fillRect/>
          </a:stretch>
        </p:blipFill>
        <p:spPr>
          <a:xfrm>
            <a:off x="5325785" y="4968076"/>
            <a:ext cx="6866215" cy="1889924"/>
          </a:xfrm>
          <a:prstGeom prst="rect">
            <a:avLst/>
          </a:prstGeom>
        </p:spPr>
      </p:pic>
      <p:cxnSp>
        <p:nvCxnSpPr>
          <p:cNvPr id="6" name="Straight Arrow Connector 5">
            <a:extLst>
              <a:ext uri="{FF2B5EF4-FFF2-40B4-BE49-F238E27FC236}">
                <a16:creationId xmlns:a16="http://schemas.microsoft.com/office/drawing/2014/main" id="{B7EBFC6A-52D7-46CA-A297-211AE44E939E}"/>
              </a:ext>
            </a:extLst>
          </p:cNvPr>
          <p:cNvCxnSpPr>
            <a:cxnSpLocks/>
          </p:cNvCxnSpPr>
          <p:nvPr/>
        </p:nvCxnSpPr>
        <p:spPr>
          <a:xfrm>
            <a:off x="8674861" y="3205779"/>
            <a:ext cx="0" cy="1611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90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CAD2F4-1094-4B25-9DD4-D5DD758272EA}"/>
              </a:ext>
            </a:extLst>
          </p:cNvPr>
          <p:cNvSpPr txBox="1"/>
          <p:nvPr/>
        </p:nvSpPr>
        <p:spPr>
          <a:xfrm>
            <a:off x="8138967" y="-66013"/>
            <a:ext cx="405303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Energy </a:t>
            </a:r>
          </a:p>
        </p:txBody>
      </p:sp>
      <p:sp>
        <p:nvSpPr>
          <p:cNvPr id="15" name="Rectangle 14">
            <a:extLst>
              <a:ext uri="{FF2B5EF4-FFF2-40B4-BE49-F238E27FC236}">
                <a16:creationId xmlns:a16="http://schemas.microsoft.com/office/drawing/2014/main" id="{A8E1E64C-7E73-4F85-BB7B-26BA64D71AA1}"/>
              </a:ext>
            </a:extLst>
          </p:cNvPr>
          <p:cNvSpPr/>
          <p:nvPr/>
        </p:nvSpPr>
        <p:spPr>
          <a:xfrm>
            <a:off x="8534091" y="1500960"/>
            <a:ext cx="1238250" cy="448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49F3055-B4F7-4126-ABB2-71175D6FDF9E}"/>
              </a:ext>
            </a:extLst>
          </p:cNvPr>
          <p:cNvSpPr txBox="1"/>
          <p:nvPr/>
        </p:nvSpPr>
        <p:spPr>
          <a:xfrm>
            <a:off x="8817841" y="6211669"/>
            <a:ext cx="3374159" cy="646331"/>
          </a:xfrm>
          <a:prstGeom prst="rect">
            <a:avLst/>
          </a:prstGeom>
          <a:noFill/>
        </p:spPr>
        <p:txBody>
          <a:bodyPr wrap="square" rtlCol="0">
            <a:spAutoFit/>
          </a:bodyPr>
          <a:lstStyle/>
          <a:p>
            <a:pPr algn="just"/>
            <a:r>
              <a:rPr lang="en-GB" dirty="0"/>
              <a:t>Electricity and Gas consumption (kWh) can be found in your bills </a:t>
            </a:r>
          </a:p>
        </p:txBody>
      </p:sp>
      <p:pic>
        <p:nvPicPr>
          <p:cNvPr id="2" name="Picture 1">
            <a:extLst>
              <a:ext uri="{FF2B5EF4-FFF2-40B4-BE49-F238E27FC236}">
                <a16:creationId xmlns:a16="http://schemas.microsoft.com/office/drawing/2014/main" id="{231ACDFE-1455-43DF-87A7-CD673E1EBA66}"/>
              </a:ext>
            </a:extLst>
          </p:cNvPr>
          <p:cNvPicPr>
            <a:picLocks noChangeAspect="1"/>
          </p:cNvPicPr>
          <p:nvPr/>
        </p:nvPicPr>
        <p:blipFill>
          <a:blip r:embed="rId3"/>
          <a:stretch>
            <a:fillRect/>
          </a:stretch>
        </p:blipFill>
        <p:spPr>
          <a:xfrm>
            <a:off x="0" y="548640"/>
            <a:ext cx="9993346" cy="5760720"/>
          </a:xfrm>
          <a:prstGeom prst="rect">
            <a:avLst/>
          </a:prstGeom>
        </p:spPr>
      </p:pic>
      <p:sp>
        <p:nvSpPr>
          <p:cNvPr id="4" name="Rectangle 3">
            <a:extLst>
              <a:ext uri="{FF2B5EF4-FFF2-40B4-BE49-F238E27FC236}">
                <a16:creationId xmlns:a16="http://schemas.microsoft.com/office/drawing/2014/main" id="{0438DF69-0ED7-4771-A093-352D38FC5C93}"/>
              </a:ext>
            </a:extLst>
          </p:cNvPr>
          <p:cNvSpPr/>
          <p:nvPr/>
        </p:nvSpPr>
        <p:spPr>
          <a:xfrm>
            <a:off x="3657910" y="1747855"/>
            <a:ext cx="2958043" cy="4485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85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tronomy-environment-evening-174340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57" y="1078533"/>
            <a:ext cx="12200857" cy="5779468"/>
          </a:xfrm>
          <a:prstGeom prst="rect">
            <a:avLst/>
          </a:prstGeom>
        </p:spPr>
      </p:pic>
      <p:sp>
        <p:nvSpPr>
          <p:cNvPr id="8" name="Rectangle 7">
            <a:extLst>
              <a:ext uri="{FF2B5EF4-FFF2-40B4-BE49-F238E27FC236}">
                <a16:creationId xmlns:a16="http://schemas.microsoft.com/office/drawing/2014/main" id="{B7F96496-1C8C-4F21-B6B3-616BA2444F36}"/>
              </a:ext>
            </a:extLst>
          </p:cNvPr>
          <p:cNvSpPr/>
          <p:nvPr/>
        </p:nvSpPr>
        <p:spPr>
          <a:xfrm>
            <a:off x="1412673" y="1078533"/>
            <a:ext cx="9766703" cy="5632889"/>
          </a:xfrm>
          <a:prstGeom prst="rect">
            <a:avLst/>
          </a:prstGeom>
          <a:solidFill>
            <a:schemeClr val="tx1">
              <a:alpha val="80000"/>
            </a:schemeClr>
          </a:solidFill>
        </p:spPr>
        <p:txBody>
          <a:bodyPr wrap="square">
            <a:spAutoFit/>
          </a:bodyPr>
          <a:lstStyle/>
          <a:p>
            <a:r>
              <a:rPr lang="en-GB" sz="3333" u="sng" dirty="0">
                <a:solidFill>
                  <a:schemeClr val="bg1"/>
                </a:solidFill>
                <a:latin typeface="Gill Sans Light"/>
              </a:rPr>
              <a:t>AGENDA</a:t>
            </a:r>
          </a:p>
          <a:p>
            <a:endParaRPr lang="en-GB" sz="3333" u="sng" dirty="0">
              <a:solidFill>
                <a:schemeClr val="bg1"/>
              </a:solidFill>
              <a:latin typeface="Gill Sans Light"/>
            </a:endParaRPr>
          </a:p>
          <a:p>
            <a:pPr marL="457200" indent="-457200">
              <a:buFont typeface="Arial" panose="020B0604020202020204" pitchFamily="34" charset="0"/>
              <a:buChar char="•"/>
            </a:pPr>
            <a:r>
              <a:rPr lang="en-GB" sz="2667" dirty="0">
                <a:solidFill>
                  <a:schemeClr val="bg1"/>
                </a:solidFill>
                <a:latin typeface="Gill Sans Light"/>
              </a:rPr>
              <a:t>Introduction to Julie’s Bicycle</a:t>
            </a:r>
            <a:br>
              <a:rPr lang="en-GB" sz="2667" dirty="0">
                <a:solidFill>
                  <a:schemeClr val="bg1"/>
                </a:solidFill>
                <a:latin typeface="Gill Sans Light"/>
              </a:rPr>
            </a:br>
            <a:endParaRPr lang="en-GB" sz="2667" dirty="0">
              <a:solidFill>
                <a:schemeClr val="bg1"/>
              </a:solidFill>
              <a:latin typeface="Gill Sans Light"/>
            </a:endParaRPr>
          </a:p>
          <a:p>
            <a:pPr marL="457200" indent="-457200">
              <a:buFont typeface="Arial" panose="020B0604020202020204" pitchFamily="34" charset="0"/>
              <a:buChar char="•"/>
            </a:pPr>
            <a:r>
              <a:rPr lang="en-GB" sz="2667" dirty="0">
                <a:solidFill>
                  <a:schemeClr val="bg1"/>
                </a:solidFill>
                <a:latin typeface="Gill Sans Light"/>
              </a:rPr>
              <a:t>The Arts Council England Environmental Programme</a:t>
            </a:r>
          </a:p>
          <a:p>
            <a:pPr marL="457200" indent="-457200">
              <a:buFont typeface="Arial" panose="020B0604020202020204" pitchFamily="34" charset="0"/>
              <a:buChar char="•"/>
            </a:pPr>
            <a:endParaRPr lang="en-GB" sz="2667" dirty="0">
              <a:solidFill>
                <a:schemeClr val="bg1"/>
              </a:solidFill>
              <a:latin typeface="Gill Sans Light"/>
            </a:endParaRPr>
          </a:p>
          <a:p>
            <a:pPr marL="457200" indent="-457200">
              <a:buFont typeface="Arial" panose="020B0604020202020204" pitchFamily="34" charset="0"/>
              <a:buChar char="•"/>
            </a:pPr>
            <a:r>
              <a:rPr lang="en-GB" sz="2667" dirty="0">
                <a:solidFill>
                  <a:schemeClr val="bg1"/>
                </a:solidFill>
                <a:latin typeface="Gill Sans Light"/>
              </a:rPr>
              <a:t>Covid-19 Update</a:t>
            </a:r>
            <a:br>
              <a:rPr lang="en-GB" sz="2667" dirty="0">
                <a:solidFill>
                  <a:schemeClr val="bg1"/>
                </a:solidFill>
                <a:latin typeface="Gill Sans Light"/>
              </a:rPr>
            </a:br>
            <a:r>
              <a:rPr lang="en-GB" sz="2667" dirty="0">
                <a:solidFill>
                  <a:schemeClr val="bg1"/>
                </a:solidFill>
                <a:latin typeface="Gill Sans Light"/>
              </a:rPr>
              <a:t> </a:t>
            </a:r>
          </a:p>
          <a:p>
            <a:pPr marL="457200" indent="-457200">
              <a:buFont typeface="Arial" panose="020B0604020202020204" pitchFamily="34" charset="0"/>
              <a:buChar char="•"/>
            </a:pPr>
            <a:r>
              <a:rPr lang="en-GB" sz="2667" dirty="0">
                <a:solidFill>
                  <a:schemeClr val="bg1"/>
                </a:solidFill>
                <a:latin typeface="Gill Sans Light"/>
              </a:rPr>
              <a:t>NPO environmental reporting for 2019/20</a:t>
            </a:r>
            <a:br>
              <a:rPr lang="en-GB" sz="2667" dirty="0">
                <a:solidFill>
                  <a:schemeClr val="bg1"/>
                </a:solidFill>
                <a:latin typeface="Gill Sans Light"/>
              </a:rPr>
            </a:br>
            <a:endParaRPr lang="en-GB" sz="2667" dirty="0">
              <a:solidFill>
                <a:schemeClr val="bg1"/>
              </a:solidFill>
              <a:latin typeface="Gill Sans Light"/>
            </a:endParaRPr>
          </a:p>
          <a:p>
            <a:pPr marL="457200" indent="-457200">
              <a:buFont typeface="Arial" panose="020B0604020202020204" pitchFamily="34" charset="0"/>
              <a:buChar char="•"/>
            </a:pPr>
            <a:r>
              <a:rPr lang="en-GB" sz="2667" dirty="0">
                <a:solidFill>
                  <a:schemeClr val="bg1"/>
                </a:solidFill>
                <a:latin typeface="Gill Sans Light"/>
              </a:rPr>
              <a:t>Introduction to the Creative Green Tools </a:t>
            </a:r>
            <a:br>
              <a:rPr lang="en-GB" sz="2667" dirty="0">
                <a:solidFill>
                  <a:schemeClr val="bg1"/>
                </a:solidFill>
                <a:latin typeface="Gill Sans Light"/>
              </a:rPr>
            </a:br>
            <a:endParaRPr lang="en-GB" sz="2667" dirty="0">
              <a:solidFill>
                <a:schemeClr val="bg1"/>
              </a:solidFill>
              <a:latin typeface="Gill Sans Light"/>
            </a:endParaRPr>
          </a:p>
          <a:p>
            <a:pPr marL="457200" indent="-457200">
              <a:buFont typeface="Arial" panose="020B0604020202020204" pitchFamily="34" charset="0"/>
              <a:buChar char="•"/>
            </a:pPr>
            <a:r>
              <a:rPr lang="en-GB" sz="2667" dirty="0">
                <a:solidFill>
                  <a:schemeClr val="bg1"/>
                </a:solidFill>
                <a:latin typeface="Gill Sans Light"/>
              </a:rPr>
              <a:t>Q&amp;A</a:t>
            </a:r>
          </a:p>
        </p:txBody>
      </p:sp>
      <p:pic>
        <p:nvPicPr>
          <p:cNvPr id="9" name="Picture 8">
            <a:extLst>
              <a:ext uri="{FF2B5EF4-FFF2-40B4-BE49-F238E27FC236}">
                <a16:creationId xmlns:a16="http://schemas.microsoft.com/office/drawing/2014/main" id="{D92FFB8C-FCCC-40EC-B4E3-9409BB7CF9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1" y="105046"/>
            <a:ext cx="863600" cy="876887"/>
          </a:xfrm>
          <a:prstGeom prst="rect">
            <a:avLst/>
          </a:prstGeom>
        </p:spPr>
      </p:pic>
      <p:pic>
        <p:nvPicPr>
          <p:cNvPr id="6" name="Picture 5">
            <a:extLst>
              <a:ext uri="{FF2B5EF4-FFF2-40B4-BE49-F238E27FC236}">
                <a16:creationId xmlns:a16="http://schemas.microsoft.com/office/drawing/2014/main" id="{795927C0-8AF7-4E2B-BCA1-1AA11B31C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712" y="161933"/>
            <a:ext cx="2336732" cy="698220"/>
          </a:xfrm>
          <a:prstGeom prst="rect">
            <a:avLst/>
          </a:prstGeom>
        </p:spPr>
      </p:pic>
    </p:spTree>
    <p:extLst>
      <p:ext uri="{BB962C8B-B14F-4D97-AF65-F5344CB8AC3E}">
        <p14:creationId xmlns:p14="http://schemas.microsoft.com/office/powerpoint/2010/main" val="3021877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CC6F0E-0823-4D5C-8EE0-F71EFA6AA96E}"/>
              </a:ext>
            </a:extLst>
          </p:cNvPr>
          <p:cNvSpPr txBox="1"/>
          <p:nvPr/>
        </p:nvSpPr>
        <p:spPr>
          <a:xfrm>
            <a:off x="8138967" y="0"/>
            <a:ext cx="405303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Water </a:t>
            </a:r>
          </a:p>
        </p:txBody>
      </p:sp>
      <p:sp>
        <p:nvSpPr>
          <p:cNvPr id="8" name="TextBox 7">
            <a:extLst>
              <a:ext uri="{FF2B5EF4-FFF2-40B4-BE49-F238E27FC236}">
                <a16:creationId xmlns:a16="http://schemas.microsoft.com/office/drawing/2014/main" id="{DD4415FE-39B7-4FBA-AC13-9EF423A77E63}"/>
              </a:ext>
            </a:extLst>
          </p:cNvPr>
          <p:cNvSpPr txBox="1"/>
          <p:nvPr/>
        </p:nvSpPr>
        <p:spPr>
          <a:xfrm>
            <a:off x="932555" y="6056409"/>
            <a:ext cx="3138533" cy="646331"/>
          </a:xfrm>
          <a:prstGeom prst="rect">
            <a:avLst/>
          </a:prstGeom>
          <a:noFill/>
        </p:spPr>
        <p:txBody>
          <a:bodyPr wrap="square" rtlCol="0">
            <a:spAutoFit/>
          </a:bodyPr>
          <a:lstStyle/>
          <a:p>
            <a:pPr algn="just"/>
            <a:r>
              <a:rPr lang="en-GB" dirty="0"/>
              <a:t>Water use and wastewater m3 can be found in your water bills </a:t>
            </a:r>
          </a:p>
        </p:txBody>
      </p:sp>
      <p:sp>
        <p:nvSpPr>
          <p:cNvPr id="9" name="Rectangle 8">
            <a:extLst>
              <a:ext uri="{FF2B5EF4-FFF2-40B4-BE49-F238E27FC236}">
                <a16:creationId xmlns:a16="http://schemas.microsoft.com/office/drawing/2014/main" id="{1CBAD91A-0724-4272-A339-DD4FE937E0AB}"/>
              </a:ext>
            </a:extLst>
          </p:cNvPr>
          <p:cNvSpPr/>
          <p:nvPr/>
        </p:nvSpPr>
        <p:spPr>
          <a:xfrm>
            <a:off x="8646391" y="1586077"/>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9AF3361-721F-429F-81AE-93A6449634ED}"/>
              </a:ext>
            </a:extLst>
          </p:cNvPr>
          <p:cNvPicPr>
            <a:picLocks noChangeAspect="1"/>
          </p:cNvPicPr>
          <p:nvPr/>
        </p:nvPicPr>
        <p:blipFill>
          <a:blip r:embed="rId2"/>
          <a:stretch>
            <a:fillRect/>
          </a:stretch>
        </p:blipFill>
        <p:spPr>
          <a:xfrm>
            <a:off x="52152" y="584775"/>
            <a:ext cx="11827265" cy="5471634"/>
          </a:xfrm>
          <a:prstGeom prst="rect">
            <a:avLst/>
          </a:prstGeom>
        </p:spPr>
      </p:pic>
      <p:sp>
        <p:nvSpPr>
          <p:cNvPr id="6" name="Rectangle 5">
            <a:extLst>
              <a:ext uri="{FF2B5EF4-FFF2-40B4-BE49-F238E27FC236}">
                <a16:creationId xmlns:a16="http://schemas.microsoft.com/office/drawing/2014/main" id="{482A960C-26FB-48A8-A013-9E0612DC1FB7}"/>
              </a:ext>
            </a:extLst>
          </p:cNvPr>
          <p:cNvSpPr/>
          <p:nvPr/>
        </p:nvSpPr>
        <p:spPr>
          <a:xfrm>
            <a:off x="4486761" y="2059827"/>
            <a:ext cx="5862095" cy="169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5F41158D-1315-4D84-AC49-63652AD91314}"/>
              </a:ext>
            </a:extLst>
          </p:cNvPr>
          <p:cNvCxnSpPr>
            <a:cxnSpLocks/>
          </p:cNvCxnSpPr>
          <p:nvPr/>
        </p:nvCxnSpPr>
        <p:spPr>
          <a:xfrm flipH="1">
            <a:off x="3324113" y="3754419"/>
            <a:ext cx="1162649" cy="23019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78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C21E2F-9F5F-48E7-BA39-D9A255B6E466}"/>
              </a:ext>
            </a:extLst>
          </p:cNvPr>
          <p:cNvSpPr txBox="1"/>
          <p:nvPr/>
        </p:nvSpPr>
        <p:spPr>
          <a:xfrm>
            <a:off x="8138967" y="-34532"/>
            <a:ext cx="405303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Waste </a:t>
            </a:r>
          </a:p>
        </p:txBody>
      </p:sp>
      <p:sp>
        <p:nvSpPr>
          <p:cNvPr id="9" name="Rectangle 8">
            <a:extLst>
              <a:ext uri="{FF2B5EF4-FFF2-40B4-BE49-F238E27FC236}">
                <a16:creationId xmlns:a16="http://schemas.microsoft.com/office/drawing/2014/main" id="{5521081E-375A-4DC1-8D63-8ECA93E93313}"/>
              </a:ext>
            </a:extLst>
          </p:cNvPr>
          <p:cNvSpPr/>
          <p:nvPr/>
        </p:nvSpPr>
        <p:spPr>
          <a:xfrm>
            <a:off x="8715375" y="1416082"/>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AF443A3-DAC7-4FB3-879A-7FFE7BE538A7}"/>
              </a:ext>
            </a:extLst>
          </p:cNvPr>
          <p:cNvPicPr>
            <a:picLocks noChangeAspect="1"/>
          </p:cNvPicPr>
          <p:nvPr/>
        </p:nvPicPr>
        <p:blipFill>
          <a:blip r:embed="rId2"/>
          <a:stretch>
            <a:fillRect/>
          </a:stretch>
        </p:blipFill>
        <p:spPr>
          <a:xfrm>
            <a:off x="0" y="736276"/>
            <a:ext cx="10280000" cy="6121724"/>
          </a:xfrm>
          <a:prstGeom prst="rect">
            <a:avLst/>
          </a:prstGeom>
        </p:spPr>
      </p:pic>
      <p:sp>
        <p:nvSpPr>
          <p:cNvPr id="6" name="Rectangle 5">
            <a:extLst>
              <a:ext uri="{FF2B5EF4-FFF2-40B4-BE49-F238E27FC236}">
                <a16:creationId xmlns:a16="http://schemas.microsoft.com/office/drawing/2014/main" id="{3CC2A5BD-00B8-411F-9621-3695EB1D94FD}"/>
              </a:ext>
            </a:extLst>
          </p:cNvPr>
          <p:cNvSpPr/>
          <p:nvPr/>
        </p:nvSpPr>
        <p:spPr>
          <a:xfrm>
            <a:off x="3765999" y="1937542"/>
            <a:ext cx="2806923" cy="3132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4F0130C5-5529-46FF-B147-56BA21C87958}"/>
              </a:ext>
            </a:extLst>
          </p:cNvPr>
          <p:cNvCxnSpPr>
            <a:cxnSpLocks/>
          </p:cNvCxnSpPr>
          <p:nvPr/>
        </p:nvCxnSpPr>
        <p:spPr>
          <a:xfrm flipH="1">
            <a:off x="6572922" y="2549416"/>
            <a:ext cx="370707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3B565F-470A-4312-86E9-8B2F1AB1D48D}"/>
              </a:ext>
            </a:extLst>
          </p:cNvPr>
          <p:cNvSpPr txBox="1"/>
          <p:nvPr/>
        </p:nvSpPr>
        <p:spPr>
          <a:xfrm>
            <a:off x="10280000" y="1937543"/>
            <a:ext cx="1768565" cy="923330"/>
          </a:xfrm>
          <a:prstGeom prst="rect">
            <a:avLst/>
          </a:prstGeom>
          <a:noFill/>
        </p:spPr>
        <p:txBody>
          <a:bodyPr wrap="square" rtlCol="0">
            <a:spAutoFit/>
          </a:bodyPr>
          <a:lstStyle/>
          <a:p>
            <a:r>
              <a:rPr lang="en-GB" dirty="0"/>
              <a:t>Enter accurate or estimated waste figures </a:t>
            </a:r>
          </a:p>
        </p:txBody>
      </p:sp>
    </p:spTree>
    <p:extLst>
      <p:ext uri="{BB962C8B-B14F-4D97-AF65-F5344CB8AC3E}">
        <p14:creationId xmlns:p14="http://schemas.microsoft.com/office/powerpoint/2010/main" val="173651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FC6FE4-9BBE-4998-96F7-8E73753D6039}"/>
              </a:ext>
            </a:extLst>
          </p:cNvPr>
          <p:cNvSpPr txBox="1"/>
          <p:nvPr/>
        </p:nvSpPr>
        <p:spPr>
          <a:xfrm>
            <a:off x="8138967" y="0"/>
            <a:ext cx="405303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Waste </a:t>
            </a:r>
          </a:p>
        </p:txBody>
      </p:sp>
      <p:pic>
        <p:nvPicPr>
          <p:cNvPr id="2" name="Picture 1">
            <a:extLst>
              <a:ext uri="{FF2B5EF4-FFF2-40B4-BE49-F238E27FC236}">
                <a16:creationId xmlns:a16="http://schemas.microsoft.com/office/drawing/2014/main" id="{DBF0E5E6-6A67-4C9F-B8FB-48BFF6654D75}"/>
              </a:ext>
            </a:extLst>
          </p:cNvPr>
          <p:cNvPicPr>
            <a:picLocks noChangeAspect="1"/>
          </p:cNvPicPr>
          <p:nvPr/>
        </p:nvPicPr>
        <p:blipFill>
          <a:blip r:embed="rId3"/>
          <a:stretch>
            <a:fillRect/>
          </a:stretch>
        </p:blipFill>
        <p:spPr>
          <a:xfrm>
            <a:off x="671580" y="1072655"/>
            <a:ext cx="10848840" cy="5006508"/>
          </a:xfrm>
          <a:prstGeom prst="rect">
            <a:avLst/>
          </a:prstGeom>
        </p:spPr>
      </p:pic>
      <p:sp>
        <p:nvSpPr>
          <p:cNvPr id="7" name="Rectangle 6">
            <a:extLst>
              <a:ext uri="{FF2B5EF4-FFF2-40B4-BE49-F238E27FC236}">
                <a16:creationId xmlns:a16="http://schemas.microsoft.com/office/drawing/2014/main" id="{CA54E986-6384-45C1-81E8-8454F155175C}"/>
              </a:ext>
            </a:extLst>
          </p:cNvPr>
          <p:cNvSpPr/>
          <p:nvPr/>
        </p:nvSpPr>
        <p:spPr>
          <a:xfrm>
            <a:off x="8047543" y="2475425"/>
            <a:ext cx="3472877" cy="3132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0389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0A53CB-91E0-47BD-AC54-FA15D5FA077F}"/>
              </a:ext>
            </a:extLst>
          </p:cNvPr>
          <p:cNvSpPr txBox="1"/>
          <p:nvPr/>
        </p:nvSpPr>
        <p:spPr>
          <a:xfrm>
            <a:off x="6653067" y="0"/>
            <a:ext cx="553893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Audience Travel </a:t>
            </a:r>
          </a:p>
        </p:txBody>
      </p:sp>
      <p:sp>
        <p:nvSpPr>
          <p:cNvPr id="8" name="Rectangle 7">
            <a:extLst>
              <a:ext uri="{FF2B5EF4-FFF2-40B4-BE49-F238E27FC236}">
                <a16:creationId xmlns:a16="http://schemas.microsoft.com/office/drawing/2014/main" id="{1A5FAA2D-E332-404D-8BD8-B0E4D1B4A097}"/>
              </a:ext>
            </a:extLst>
          </p:cNvPr>
          <p:cNvSpPr/>
          <p:nvPr/>
        </p:nvSpPr>
        <p:spPr>
          <a:xfrm>
            <a:off x="8486775" y="1409700"/>
            <a:ext cx="125730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F2EC9B2-B545-4411-B899-67382292AF02}"/>
              </a:ext>
            </a:extLst>
          </p:cNvPr>
          <p:cNvPicPr>
            <a:picLocks noChangeAspect="1"/>
          </p:cNvPicPr>
          <p:nvPr/>
        </p:nvPicPr>
        <p:blipFill>
          <a:blip r:embed="rId3"/>
          <a:stretch>
            <a:fillRect/>
          </a:stretch>
        </p:blipFill>
        <p:spPr>
          <a:xfrm>
            <a:off x="0" y="576318"/>
            <a:ext cx="8767482" cy="6281682"/>
          </a:xfrm>
          <a:prstGeom prst="rect">
            <a:avLst/>
          </a:prstGeom>
        </p:spPr>
      </p:pic>
      <p:sp>
        <p:nvSpPr>
          <p:cNvPr id="3" name="TextBox 2">
            <a:extLst>
              <a:ext uri="{FF2B5EF4-FFF2-40B4-BE49-F238E27FC236}">
                <a16:creationId xmlns:a16="http://schemas.microsoft.com/office/drawing/2014/main" id="{CDF6E0A5-7673-4A62-A216-0870BF4257ED}"/>
              </a:ext>
            </a:extLst>
          </p:cNvPr>
          <p:cNvSpPr txBox="1"/>
          <p:nvPr/>
        </p:nvSpPr>
        <p:spPr>
          <a:xfrm>
            <a:off x="9178065" y="2336392"/>
            <a:ext cx="2603352" cy="1477328"/>
          </a:xfrm>
          <a:prstGeom prst="rect">
            <a:avLst/>
          </a:prstGeom>
          <a:noFill/>
        </p:spPr>
        <p:txBody>
          <a:bodyPr wrap="square" rtlCol="0">
            <a:spAutoFit/>
          </a:bodyPr>
          <a:lstStyle/>
          <a:p>
            <a:r>
              <a:rPr lang="en-GB" dirty="0"/>
              <a:t>‘Venue/ Cultural Buildings’ have the option to enter audience Travel and ‘Projects’ that are events</a:t>
            </a:r>
          </a:p>
        </p:txBody>
      </p:sp>
      <p:sp>
        <p:nvSpPr>
          <p:cNvPr id="4" name="Rectangle 3">
            <a:extLst>
              <a:ext uri="{FF2B5EF4-FFF2-40B4-BE49-F238E27FC236}">
                <a16:creationId xmlns:a16="http://schemas.microsoft.com/office/drawing/2014/main" id="{A2D73460-C33F-40E7-AFC7-0831033DBC25}"/>
              </a:ext>
            </a:extLst>
          </p:cNvPr>
          <p:cNvSpPr/>
          <p:nvPr/>
        </p:nvSpPr>
        <p:spPr>
          <a:xfrm>
            <a:off x="2753958" y="946673"/>
            <a:ext cx="1075764" cy="3442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0" name="Straight Arrow Connector 9">
            <a:extLst>
              <a:ext uri="{FF2B5EF4-FFF2-40B4-BE49-F238E27FC236}">
                <a16:creationId xmlns:a16="http://schemas.microsoft.com/office/drawing/2014/main" id="{0B912375-11C9-473E-8ED7-14F0121A96F8}"/>
              </a:ext>
            </a:extLst>
          </p:cNvPr>
          <p:cNvCxnSpPr>
            <a:cxnSpLocks/>
          </p:cNvCxnSpPr>
          <p:nvPr/>
        </p:nvCxnSpPr>
        <p:spPr>
          <a:xfrm>
            <a:off x="3829722" y="1290918"/>
            <a:ext cx="5238974" cy="12156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490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1E417F-9277-4414-9569-A89B50A8B0D7}"/>
              </a:ext>
            </a:extLst>
          </p:cNvPr>
          <p:cNvSpPr txBox="1"/>
          <p:nvPr/>
        </p:nvSpPr>
        <p:spPr>
          <a:xfrm>
            <a:off x="6938817" y="-87685"/>
            <a:ext cx="525318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Business Travel </a:t>
            </a:r>
          </a:p>
        </p:txBody>
      </p:sp>
      <p:sp>
        <p:nvSpPr>
          <p:cNvPr id="9" name="Rectangle 8">
            <a:extLst>
              <a:ext uri="{FF2B5EF4-FFF2-40B4-BE49-F238E27FC236}">
                <a16:creationId xmlns:a16="http://schemas.microsoft.com/office/drawing/2014/main" id="{255CB60A-EB8A-4F05-B088-219A7772E2E6}"/>
              </a:ext>
            </a:extLst>
          </p:cNvPr>
          <p:cNvSpPr/>
          <p:nvPr/>
        </p:nvSpPr>
        <p:spPr>
          <a:xfrm>
            <a:off x="7134225" y="809625"/>
            <a:ext cx="1295400" cy="497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256C596-9240-49D0-86A0-C9AA8C863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96" y="698057"/>
            <a:ext cx="10765481" cy="5955698"/>
          </a:xfrm>
          <a:prstGeom prst="rect">
            <a:avLst/>
          </a:prstGeom>
        </p:spPr>
      </p:pic>
      <p:sp>
        <p:nvSpPr>
          <p:cNvPr id="5" name="Rectangle 4">
            <a:extLst>
              <a:ext uri="{FF2B5EF4-FFF2-40B4-BE49-F238E27FC236}">
                <a16:creationId xmlns:a16="http://schemas.microsoft.com/office/drawing/2014/main" id="{8573745C-929A-443F-8569-9182F5BDF5C9}"/>
              </a:ext>
            </a:extLst>
          </p:cNvPr>
          <p:cNvSpPr/>
          <p:nvPr/>
        </p:nvSpPr>
        <p:spPr>
          <a:xfrm>
            <a:off x="4672073" y="1132380"/>
            <a:ext cx="1295400" cy="3496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852978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870647-D87B-43DC-B18E-E27FF2936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17" y="905981"/>
            <a:ext cx="11743566" cy="5714737"/>
          </a:xfrm>
          <a:prstGeom prst="rect">
            <a:avLst/>
          </a:prstGeom>
        </p:spPr>
      </p:pic>
      <p:sp>
        <p:nvSpPr>
          <p:cNvPr id="4" name="TextBox 3">
            <a:extLst>
              <a:ext uri="{FF2B5EF4-FFF2-40B4-BE49-F238E27FC236}">
                <a16:creationId xmlns:a16="http://schemas.microsoft.com/office/drawing/2014/main" id="{441E417F-9277-4414-9569-A89B50A8B0D7}"/>
              </a:ext>
            </a:extLst>
          </p:cNvPr>
          <p:cNvSpPr txBox="1"/>
          <p:nvPr/>
        </p:nvSpPr>
        <p:spPr>
          <a:xfrm>
            <a:off x="6938817" y="-87685"/>
            <a:ext cx="525318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Footprints Page: Business Travel </a:t>
            </a:r>
          </a:p>
        </p:txBody>
      </p:sp>
      <p:sp>
        <p:nvSpPr>
          <p:cNvPr id="9" name="Rectangle 8">
            <a:extLst>
              <a:ext uri="{FF2B5EF4-FFF2-40B4-BE49-F238E27FC236}">
                <a16:creationId xmlns:a16="http://schemas.microsoft.com/office/drawing/2014/main" id="{255CB60A-EB8A-4F05-B088-219A7772E2E6}"/>
              </a:ext>
            </a:extLst>
          </p:cNvPr>
          <p:cNvSpPr/>
          <p:nvPr/>
        </p:nvSpPr>
        <p:spPr>
          <a:xfrm>
            <a:off x="7134225" y="809625"/>
            <a:ext cx="1295400" cy="497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B9D79F-DAAD-499C-8AA6-EA027203A60C}"/>
              </a:ext>
            </a:extLst>
          </p:cNvPr>
          <p:cNvSpPr/>
          <p:nvPr/>
        </p:nvSpPr>
        <p:spPr>
          <a:xfrm>
            <a:off x="224217" y="4757195"/>
            <a:ext cx="11743566" cy="19598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1626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4016D12-E80E-45F6-B98E-7DB0B6E4E750}"/>
              </a:ext>
            </a:extLst>
          </p:cNvPr>
          <p:cNvSpPr txBox="1"/>
          <p:nvPr/>
        </p:nvSpPr>
        <p:spPr>
          <a:xfrm>
            <a:off x="9068696" y="0"/>
            <a:ext cx="3123304"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Tour</a:t>
            </a:r>
          </a:p>
        </p:txBody>
      </p:sp>
      <p:sp>
        <p:nvSpPr>
          <p:cNvPr id="10" name="Rectangle 9">
            <a:extLst>
              <a:ext uri="{FF2B5EF4-FFF2-40B4-BE49-F238E27FC236}">
                <a16:creationId xmlns:a16="http://schemas.microsoft.com/office/drawing/2014/main" id="{AE998265-329B-44A8-BF68-02761C7A496E}"/>
              </a:ext>
            </a:extLst>
          </p:cNvPr>
          <p:cNvSpPr/>
          <p:nvPr/>
        </p:nvSpPr>
        <p:spPr>
          <a:xfrm>
            <a:off x="7305675" y="2171700"/>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272CF32-AB96-4201-AABB-E1BF65BC64AF}"/>
              </a:ext>
            </a:extLst>
          </p:cNvPr>
          <p:cNvPicPr>
            <a:picLocks noChangeAspect="1"/>
          </p:cNvPicPr>
          <p:nvPr/>
        </p:nvPicPr>
        <p:blipFill>
          <a:blip r:embed="rId2"/>
          <a:stretch>
            <a:fillRect/>
          </a:stretch>
        </p:blipFill>
        <p:spPr>
          <a:xfrm>
            <a:off x="266977" y="523220"/>
            <a:ext cx="10598248" cy="6223074"/>
          </a:xfrm>
          <a:prstGeom prst="rect">
            <a:avLst/>
          </a:prstGeom>
        </p:spPr>
      </p:pic>
      <p:sp>
        <p:nvSpPr>
          <p:cNvPr id="3" name="Rectangle 2">
            <a:extLst>
              <a:ext uri="{FF2B5EF4-FFF2-40B4-BE49-F238E27FC236}">
                <a16:creationId xmlns:a16="http://schemas.microsoft.com/office/drawing/2014/main" id="{86F33899-2EDC-4E9F-B8F6-64550BE2528A}"/>
              </a:ext>
            </a:extLst>
          </p:cNvPr>
          <p:cNvSpPr/>
          <p:nvPr/>
        </p:nvSpPr>
        <p:spPr>
          <a:xfrm>
            <a:off x="1290918" y="1032734"/>
            <a:ext cx="6723529" cy="731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70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736B73-29AD-4179-BE18-FEB340AEECA8}"/>
              </a:ext>
            </a:extLst>
          </p:cNvPr>
          <p:cNvSpPr/>
          <p:nvPr/>
        </p:nvSpPr>
        <p:spPr>
          <a:xfrm>
            <a:off x="6283234" y="1129935"/>
            <a:ext cx="1345474" cy="509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EA10ADC-E143-4BCE-9B9F-31F5B23085D8}"/>
              </a:ext>
            </a:extLst>
          </p:cNvPr>
          <p:cNvSpPr txBox="1"/>
          <p:nvPr/>
        </p:nvSpPr>
        <p:spPr>
          <a:xfrm>
            <a:off x="8511539" y="0"/>
            <a:ext cx="3680461"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Tour</a:t>
            </a:r>
          </a:p>
        </p:txBody>
      </p:sp>
      <p:pic>
        <p:nvPicPr>
          <p:cNvPr id="2" name="Picture 1">
            <a:extLst>
              <a:ext uri="{FF2B5EF4-FFF2-40B4-BE49-F238E27FC236}">
                <a16:creationId xmlns:a16="http://schemas.microsoft.com/office/drawing/2014/main" id="{B9F81CB2-173C-44B0-A534-9CD1689ED9CB}"/>
              </a:ext>
            </a:extLst>
          </p:cNvPr>
          <p:cNvPicPr>
            <a:picLocks noChangeAspect="1"/>
          </p:cNvPicPr>
          <p:nvPr/>
        </p:nvPicPr>
        <p:blipFill>
          <a:blip r:embed="rId3"/>
          <a:stretch>
            <a:fillRect/>
          </a:stretch>
        </p:blipFill>
        <p:spPr>
          <a:xfrm>
            <a:off x="745883" y="523220"/>
            <a:ext cx="9861135" cy="6242359"/>
          </a:xfrm>
          <a:prstGeom prst="rect">
            <a:avLst/>
          </a:prstGeom>
        </p:spPr>
      </p:pic>
      <p:sp>
        <p:nvSpPr>
          <p:cNvPr id="3" name="Rectangle 2">
            <a:extLst>
              <a:ext uri="{FF2B5EF4-FFF2-40B4-BE49-F238E27FC236}">
                <a16:creationId xmlns:a16="http://schemas.microsoft.com/office/drawing/2014/main" id="{0C8EB3CB-35E0-48A9-A4C3-CA0EA44B9E47}"/>
              </a:ext>
            </a:extLst>
          </p:cNvPr>
          <p:cNvSpPr/>
          <p:nvPr/>
        </p:nvSpPr>
        <p:spPr>
          <a:xfrm>
            <a:off x="4303059" y="903642"/>
            <a:ext cx="1430767" cy="5094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8589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C9570E-545D-493C-8E83-8B9C6C836C8C}"/>
              </a:ext>
            </a:extLst>
          </p:cNvPr>
          <p:cNvSpPr txBox="1"/>
          <p:nvPr/>
        </p:nvSpPr>
        <p:spPr>
          <a:xfrm>
            <a:off x="8511539" y="-19620"/>
            <a:ext cx="3680461"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Tour</a:t>
            </a:r>
          </a:p>
        </p:txBody>
      </p:sp>
      <p:pic>
        <p:nvPicPr>
          <p:cNvPr id="2" name="Picture 1">
            <a:extLst>
              <a:ext uri="{FF2B5EF4-FFF2-40B4-BE49-F238E27FC236}">
                <a16:creationId xmlns:a16="http://schemas.microsoft.com/office/drawing/2014/main" id="{1A7275D7-04E0-450D-962B-8C43AA6ABDC3}"/>
              </a:ext>
            </a:extLst>
          </p:cNvPr>
          <p:cNvPicPr>
            <a:picLocks noChangeAspect="1"/>
          </p:cNvPicPr>
          <p:nvPr/>
        </p:nvPicPr>
        <p:blipFill>
          <a:blip r:embed="rId3"/>
          <a:stretch>
            <a:fillRect/>
          </a:stretch>
        </p:blipFill>
        <p:spPr>
          <a:xfrm>
            <a:off x="1581374" y="503600"/>
            <a:ext cx="9272167" cy="6237243"/>
          </a:xfrm>
          <a:prstGeom prst="rect">
            <a:avLst/>
          </a:prstGeom>
        </p:spPr>
      </p:pic>
      <p:sp>
        <p:nvSpPr>
          <p:cNvPr id="3" name="Rectangle 2">
            <a:extLst>
              <a:ext uri="{FF2B5EF4-FFF2-40B4-BE49-F238E27FC236}">
                <a16:creationId xmlns:a16="http://schemas.microsoft.com/office/drawing/2014/main" id="{5EA08ECE-1563-4D09-B016-EC4538B41580}"/>
              </a:ext>
            </a:extLst>
          </p:cNvPr>
          <p:cNvSpPr/>
          <p:nvPr/>
        </p:nvSpPr>
        <p:spPr>
          <a:xfrm>
            <a:off x="5880847" y="828340"/>
            <a:ext cx="1068593" cy="441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69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BB0B22-02FE-4889-9EDA-A00F1408B597}"/>
              </a:ext>
            </a:extLst>
          </p:cNvPr>
          <p:cNvSpPr txBox="1"/>
          <p:nvPr/>
        </p:nvSpPr>
        <p:spPr>
          <a:xfrm>
            <a:off x="8067675" y="0"/>
            <a:ext cx="4124325"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Production</a:t>
            </a:r>
          </a:p>
        </p:txBody>
      </p:sp>
      <p:sp>
        <p:nvSpPr>
          <p:cNvPr id="7" name="Rectangle 6">
            <a:extLst>
              <a:ext uri="{FF2B5EF4-FFF2-40B4-BE49-F238E27FC236}">
                <a16:creationId xmlns:a16="http://schemas.microsoft.com/office/drawing/2014/main" id="{3B1BA854-5642-4D91-93DB-5523603F3946}"/>
              </a:ext>
            </a:extLst>
          </p:cNvPr>
          <p:cNvSpPr/>
          <p:nvPr/>
        </p:nvSpPr>
        <p:spPr>
          <a:xfrm>
            <a:off x="6219825" y="2200275"/>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5B640A-1E20-4140-AFCA-C81C0C4E581F}"/>
              </a:ext>
            </a:extLst>
          </p:cNvPr>
          <p:cNvSpPr/>
          <p:nvPr/>
        </p:nvSpPr>
        <p:spPr>
          <a:xfrm>
            <a:off x="6166213" y="2506436"/>
            <a:ext cx="1345474" cy="509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BBFBA539-67D3-405B-9FD0-75921DD2D7CE}"/>
              </a:ext>
            </a:extLst>
          </p:cNvPr>
          <p:cNvPicPr>
            <a:picLocks noChangeAspect="1"/>
          </p:cNvPicPr>
          <p:nvPr/>
        </p:nvPicPr>
        <p:blipFill>
          <a:blip r:embed="rId2"/>
          <a:stretch>
            <a:fillRect/>
          </a:stretch>
        </p:blipFill>
        <p:spPr>
          <a:xfrm>
            <a:off x="672110" y="542664"/>
            <a:ext cx="10623419" cy="6315336"/>
          </a:xfrm>
          <a:prstGeom prst="rect">
            <a:avLst/>
          </a:prstGeom>
        </p:spPr>
      </p:pic>
      <p:sp>
        <p:nvSpPr>
          <p:cNvPr id="3" name="Rectangle 2">
            <a:extLst>
              <a:ext uri="{FF2B5EF4-FFF2-40B4-BE49-F238E27FC236}">
                <a16:creationId xmlns:a16="http://schemas.microsoft.com/office/drawing/2014/main" id="{600A2EDB-903D-4927-BE8E-38E1B000AE23}"/>
              </a:ext>
            </a:extLst>
          </p:cNvPr>
          <p:cNvSpPr/>
          <p:nvPr/>
        </p:nvSpPr>
        <p:spPr>
          <a:xfrm>
            <a:off x="1545515" y="989704"/>
            <a:ext cx="5705139" cy="7664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45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3647" b="9677"/>
          <a:stretch/>
        </p:blipFill>
        <p:spPr>
          <a:xfrm>
            <a:off x="-67115" y="-330740"/>
            <a:ext cx="12259115" cy="7720212"/>
          </a:xfrm>
        </p:spPr>
      </p:pic>
      <p:sp>
        <p:nvSpPr>
          <p:cNvPr id="6" name="TextBox 5"/>
          <p:cNvSpPr txBox="1"/>
          <p:nvPr/>
        </p:nvSpPr>
        <p:spPr>
          <a:xfrm>
            <a:off x="2768879" y="514886"/>
            <a:ext cx="6850135" cy="4154984"/>
          </a:xfrm>
          <a:prstGeom prst="rect">
            <a:avLst/>
          </a:prstGeom>
          <a:noFill/>
        </p:spPr>
        <p:txBody>
          <a:bodyPr wrap="square" rtlCol="0">
            <a:spAutoFit/>
          </a:bodyPr>
          <a:lstStyle/>
          <a:p>
            <a:pPr algn="ctr"/>
            <a:endParaRPr lang="en-GB" sz="3600" dirty="0">
              <a:solidFill>
                <a:schemeClr val="accent4">
                  <a:lumMod val="60000"/>
                  <a:lumOff val="40000"/>
                </a:schemeClr>
              </a:solidFill>
              <a:latin typeface="Gill Sans Light"/>
            </a:endParaRPr>
          </a:p>
          <a:p>
            <a:endParaRPr lang="en-GB" sz="3600" dirty="0">
              <a:solidFill>
                <a:schemeClr val="bg1"/>
              </a:solidFill>
              <a:latin typeface="Gill Sans Std Light"/>
            </a:endParaRPr>
          </a:p>
          <a:p>
            <a:r>
              <a:rPr lang="en-GB" sz="3200" dirty="0">
                <a:solidFill>
                  <a:schemeClr val="bg1"/>
                </a:solidFill>
                <a:latin typeface="Gill Sans Light"/>
                <a:cs typeface="Gill Sans Light"/>
              </a:rPr>
              <a:t>Julie’s Bicycle is a charity which </a:t>
            </a:r>
            <a:r>
              <a:rPr lang="en-GB" sz="3200" dirty="0">
                <a:solidFill>
                  <a:schemeClr val="bg1"/>
                </a:solidFill>
                <a:latin typeface="Gill Sans Light"/>
              </a:rPr>
              <a:t>supports the creative community to act on climate change and environmental sustainability</a:t>
            </a:r>
          </a:p>
          <a:p>
            <a:r>
              <a:rPr lang="en-GB" sz="3200" dirty="0">
                <a:solidFill>
                  <a:schemeClr val="bg1"/>
                </a:solidFill>
                <a:latin typeface="Gill Sans Light"/>
              </a:rPr>
              <a:t>- as a community uniquely placed to transform the conversation around climate change and translate it into action</a:t>
            </a:r>
            <a:endParaRPr lang="en-GB" sz="3200" dirty="0">
              <a:solidFill>
                <a:schemeClr val="accent4">
                  <a:lumMod val="60000"/>
                  <a:lumOff val="40000"/>
                </a:schemeClr>
              </a:solidFill>
              <a:latin typeface="Gill Sans Light"/>
            </a:endParaRPr>
          </a:p>
        </p:txBody>
      </p:sp>
      <p:sp>
        <p:nvSpPr>
          <p:cNvPr id="7" name="Rectangle 6"/>
          <p:cNvSpPr/>
          <p:nvPr/>
        </p:nvSpPr>
        <p:spPr>
          <a:xfrm>
            <a:off x="10539418" y="6277431"/>
            <a:ext cx="1207382" cy="215444"/>
          </a:xfrm>
          <a:prstGeom prst="rect">
            <a:avLst/>
          </a:prstGeom>
        </p:spPr>
        <p:txBody>
          <a:bodyPr wrap="none">
            <a:spAutoFit/>
          </a:bodyPr>
          <a:lstStyle/>
          <a:p>
            <a:r>
              <a:rPr lang="en-GB" sz="800" dirty="0">
                <a:solidFill>
                  <a:schemeClr val="bg1"/>
                </a:solidFill>
                <a:latin typeface="Proxima Nova"/>
              </a:rPr>
              <a:t>Photo, Suzanna Zhang</a:t>
            </a:r>
            <a:endParaRPr lang="en-GB" sz="800" dirty="0">
              <a:solidFill>
                <a:schemeClr val="bg1"/>
              </a:solidFill>
            </a:endParaRPr>
          </a:p>
        </p:txBody>
      </p:sp>
    </p:spTree>
    <p:extLst>
      <p:ext uri="{BB962C8B-B14F-4D97-AF65-F5344CB8AC3E}">
        <p14:creationId xmlns:p14="http://schemas.microsoft.com/office/powerpoint/2010/main" val="247945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129504-6731-46BD-AC53-039155B7A8F7}"/>
              </a:ext>
            </a:extLst>
          </p:cNvPr>
          <p:cNvSpPr txBox="1"/>
          <p:nvPr/>
        </p:nvSpPr>
        <p:spPr>
          <a:xfrm>
            <a:off x="8511539" y="0"/>
            <a:ext cx="3680461"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Submit</a:t>
            </a:r>
          </a:p>
        </p:txBody>
      </p:sp>
      <p:sp>
        <p:nvSpPr>
          <p:cNvPr id="13" name="Rectangle 12">
            <a:extLst>
              <a:ext uri="{FF2B5EF4-FFF2-40B4-BE49-F238E27FC236}">
                <a16:creationId xmlns:a16="http://schemas.microsoft.com/office/drawing/2014/main" id="{480697CC-ACB4-40D1-BE62-526DE4BB6C1A}"/>
              </a:ext>
            </a:extLst>
          </p:cNvPr>
          <p:cNvSpPr/>
          <p:nvPr/>
        </p:nvSpPr>
        <p:spPr>
          <a:xfrm>
            <a:off x="7548854" y="523220"/>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CD66682-0EB3-490D-BF8E-4B1CFC1A260A}"/>
              </a:ext>
            </a:extLst>
          </p:cNvPr>
          <p:cNvPicPr>
            <a:picLocks noChangeAspect="1"/>
          </p:cNvPicPr>
          <p:nvPr/>
        </p:nvPicPr>
        <p:blipFill>
          <a:blip r:embed="rId2"/>
          <a:stretch>
            <a:fillRect/>
          </a:stretch>
        </p:blipFill>
        <p:spPr>
          <a:xfrm>
            <a:off x="220471" y="523220"/>
            <a:ext cx="11751058" cy="6218459"/>
          </a:xfrm>
          <a:prstGeom prst="rect">
            <a:avLst/>
          </a:prstGeom>
        </p:spPr>
      </p:pic>
      <p:sp>
        <p:nvSpPr>
          <p:cNvPr id="4" name="Rectangle 3">
            <a:extLst>
              <a:ext uri="{FF2B5EF4-FFF2-40B4-BE49-F238E27FC236}">
                <a16:creationId xmlns:a16="http://schemas.microsoft.com/office/drawing/2014/main" id="{AC7FF079-FF4E-4BEE-8E50-7D71D4391EA3}"/>
              </a:ext>
            </a:extLst>
          </p:cNvPr>
          <p:cNvSpPr/>
          <p:nvPr/>
        </p:nvSpPr>
        <p:spPr>
          <a:xfrm>
            <a:off x="4701092" y="2345167"/>
            <a:ext cx="1215614" cy="6562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FABABDE0-C376-4D0B-83C4-37E289ED52DD}"/>
              </a:ext>
            </a:extLst>
          </p:cNvPr>
          <p:cNvCxnSpPr/>
          <p:nvPr/>
        </p:nvCxnSpPr>
        <p:spPr>
          <a:xfrm>
            <a:off x="376518" y="1990165"/>
            <a:ext cx="90364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76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129504-6731-46BD-AC53-039155B7A8F7}"/>
              </a:ext>
            </a:extLst>
          </p:cNvPr>
          <p:cNvSpPr txBox="1"/>
          <p:nvPr/>
        </p:nvSpPr>
        <p:spPr>
          <a:xfrm>
            <a:off x="8511539" y="0"/>
            <a:ext cx="3680461" cy="523220"/>
          </a:xfrm>
          <a:prstGeom prst="rect">
            <a:avLst/>
          </a:prstGeom>
          <a:solidFill>
            <a:schemeClr val="accent1">
              <a:lumMod val="20000"/>
              <a:lumOff val="80000"/>
            </a:schemeClr>
          </a:solidFill>
        </p:spPr>
        <p:txBody>
          <a:bodyPr wrap="square" rtlCol="0">
            <a:spAutoFit/>
          </a:bodyPr>
          <a:lstStyle/>
          <a:p>
            <a:r>
              <a:rPr lang="en-GB" sz="2800" dirty="0">
                <a:latin typeface="Gill Sans Light"/>
              </a:rPr>
              <a:t>Footprint Page: Submit</a:t>
            </a:r>
          </a:p>
        </p:txBody>
      </p:sp>
      <p:sp>
        <p:nvSpPr>
          <p:cNvPr id="6" name="Rectangle 5">
            <a:extLst>
              <a:ext uri="{FF2B5EF4-FFF2-40B4-BE49-F238E27FC236}">
                <a16:creationId xmlns:a16="http://schemas.microsoft.com/office/drawing/2014/main" id="{8C84855F-AE37-4E98-B4A6-24F37585D8D6}"/>
              </a:ext>
            </a:extLst>
          </p:cNvPr>
          <p:cNvSpPr/>
          <p:nvPr/>
        </p:nvSpPr>
        <p:spPr>
          <a:xfrm>
            <a:off x="8379279" y="523220"/>
            <a:ext cx="12382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DB84930-75A4-4FB8-A335-D9757A994DFF}"/>
              </a:ext>
            </a:extLst>
          </p:cNvPr>
          <p:cNvPicPr>
            <a:picLocks noChangeAspect="1"/>
          </p:cNvPicPr>
          <p:nvPr/>
        </p:nvPicPr>
        <p:blipFill>
          <a:blip r:embed="rId3"/>
          <a:stretch>
            <a:fillRect/>
          </a:stretch>
        </p:blipFill>
        <p:spPr>
          <a:xfrm>
            <a:off x="220471" y="523220"/>
            <a:ext cx="11751058" cy="6218459"/>
          </a:xfrm>
          <a:prstGeom prst="rect">
            <a:avLst/>
          </a:prstGeom>
        </p:spPr>
      </p:pic>
      <p:cxnSp>
        <p:nvCxnSpPr>
          <p:cNvPr id="8" name="Straight Arrow Connector 7">
            <a:extLst>
              <a:ext uri="{FF2B5EF4-FFF2-40B4-BE49-F238E27FC236}">
                <a16:creationId xmlns:a16="http://schemas.microsoft.com/office/drawing/2014/main" id="{7C6DE2D6-D07A-4B52-AAF4-8BB3716E4F42}"/>
              </a:ext>
            </a:extLst>
          </p:cNvPr>
          <p:cNvCxnSpPr/>
          <p:nvPr/>
        </p:nvCxnSpPr>
        <p:spPr>
          <a:xfrm>
            <a:off x="408791" y="3636085"/>
            <a:ext cx="90364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905BE1-53B3-4B13-831B-FDD57E7F8905}"/>
              </a:ext>
            </a:extLst>
          </p:cNvPr>
          <p:cNvCxnSpPr/>
          <p:nvPr/>
        </p:nvCxnSpPr>
        <p:spPr>
          <a:xfrm>
            <a:off x="408791" y="6099586"/>
            <a:ext cx="90364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DF2C78E-CADC-49C2-86CC-B351498C0AA0}"/>
              </a:ext>
            </a:extLst>
          </p:cNvPr>
          <p:cNvSpPr/>
          <p:nvPr/>
        </p:nvSpPr>
        <p:spPr>
          <a:xfrm>
            <a:off x="4679576" y="4615031"/>
            <a:ext cx="1538344" cy="10865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512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5A0FE6-887A-4169-88B5-973673CC18D7}"/>
              </a:ext>
            </a:extLst>
          </p:cNvPr>
          <p:cNvSpPr/>
          <p:nvPr/>
        </p:nvSpPr>
        <p:spPr>
          <a:xfrm>
            <a:off x="10113160" y="2196936"/>
            <a:ext cx="1151906" cy="415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2C06ECF-9F63-4C3F-B8C1-0AC2489FADFF}"/>
              </a:ext>
            </a:extLst>
          </p:cNvPr>
          <p:cNvSpPr txBox="1"/>
          <p:nvPr/>
        </p:nvSpPr>
        <p:spPr>
          <a:xfrm>
            <a:off x="9935378" y="0"/>
            <a:ext cx="2256622"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 Data Page</a:t>
            </a:r>
          </a:p>
        </p:txBody>
      </p:sp>
      <p:sp>
        <p:nvSpPr>
          <p:cNvPr id="11" name="TextBox 10">
            <a:extLst>
              <a:ext uri="{FF2B5EF4-FFF2-40B4-BE49-F238E27FC236}">
                <a16:creationId xmlns:a16="http://schemas.microsoft.com/office/drawing/2014/main" id="{DF4D316E-3A4E-401D-883C-FC3D35058806}"/>
              </a:ext>
            </a:extLst>
          </p:cNvPr>
          <p:cNvSpPr txBox="1"/>
          <p:nvPr/>
        </p:nvSpPr>
        <p:spPr>
          <a:xfrm>
            <a:off x="11335677" y="4195538"/>
            <a:ext cx="1444831" cy="461665"/>
          </a:xfrm>
          <a:prstGeom prst="rect">
            <a:avLst/>
          </a:prstGeom>
          <a:noFill/>
        </p:spPr>
        <p:txBody>
          <a:bodyPr wrap="square" rtlCol="0">
            <a:spAutoFit/>
          </a:bodyPr>
          <a:lstStyle/>
          <a:p>
            <a:r>
              <a:rPr lang="en-GB" sz="2400" b="1" dirty="0">
                <a:latin typeface="Gill Sans Light" panose="020B0302020104020203"/>
              </a:rPr>
              <a:t>Edit</a:t>
            </a:r>
          </a:p>
        </p:txBody>
      </p:sp>
      <p:pic>
        <p:nvPicPr>
          <p:cNvPr id="2" name="Picture 1">
            <a:extLst>
              <a:ext uri="{FF2B5EF4-FFF2-40B4-BE49-F238E27FC236}">
                <a16:creationId xmlns:a16="http://schemas.microsoft.com/office/drawing/2014/main" id="{18F3D043-ECD8-4292-BA38-0D649A9FE397}"/>
              </a:ext>
            </a:extLst>
          </p:cNvPr>
          <p:cNvPicPr>
            <a:picLocks noChangeAspect="1"/>
          </p:cNvPicPr>
          <p:nvPr/>
        </p:nvPicPr>
        <p:blipFill>
          <a:blip r:embed="rId2"/>
          <a:stretch>
            <a:fillRect/>
          </a:stretch>
        </p:blipFill>
        <p:spPr>
          <a:xfrm>
            <a:off x="92496" y="1730495"/>
            <a:ext cx="11834886" cy="3246401"/>
          </a:xfrm>
          <a:prstGeom prst="rect">
            <a:avLst/>
          </a:prstGeom>
        </p:spPr>
      </p:pic>
      <p:sp>
        <p:nvSpPr>
          <p:cNvPr id="4" name="Rectangle 3">
            <a:extLst>
              <a:ext uri="{FF2B5EF4-FFF2-40B4-BE49-F238E27FC236}">
                <a16:creationId xmlns:a16="http://schemas.microsoft.com/office/drawing/2014/main" id="{B8AE16B7-CBEE-4C06-95C1-01C2A4A9EE11}"/>
              </a:ext>
            </a:extLst>
          </p:cNvPr>
          <p:cNvSpPr/>
          <p:nvPr/>
        </p:nvSpPr>
        <p:spPr>
          <a:xfrm>
            <a:off x="9294607" y="4195538"/>
            <a:ext cx="1444831" cy="415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4F7D9F-F7B9-45CB-8FD0-D05F18F4FADA}"/>
              </a:ext>
            </a:extLst>
          </p:cNvPr>
          <p:cNvSpPr/>
          <p:nvPr/>
        </p:nvSpPr>
        <p:spPr>
          <a:xfrm>
            <a:off x="9935379" y="3495884"/>
            <a:ext cx="804060" cy="415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416A34B-E253-4BB2-A2BC-D2B106FC322E}"/>
              </a:ext>
            </a:extLst>
          </p:cNvPr>
          <p:cNvSpPr/>
          <p:nvPr/>
        </p:nvSpPr>
        <p:spPr>
          <a:xfrm>
            <a:off x="2761821" y="2314336"/>
            <a:ext cx="804060" cy="415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47A7247-87AE-4DEF-AFEE-1AC86EE58C24}"/>
              </a:ext>
            </a:extLst>
          </p:cNvPr>
          <p:cNvSpPr/>
          <p:nvPr/>
        </p:nvSpPr>
        <p:spPr>
          <a:xfrm>
            <a:off x="642565" y="1713599"/>
            <a:ext cx="804060" cy="415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3944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E66C8E-5B07-4179-9E6D-1CD69E27860A}"/>
              </a:ext>
            </a:extLst>
          </p:cNvPr>
          <p:cNvSpPr txBox="1"/>
          <p:nvPr/>
        </p:nvSpPr>
        <p:spPr>
          <a:xfrm>
            <a:off x="8298847" y="0"/>
            <a:ext cx="3893153"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Beyond Carbon Page</a:t>
            </a:r>
          </a:p>
        </p:txBody>
      </p:sp>
      <p:pic>
        <p:nvPicPr>
          <p:cNvPr id="2" name="Picture 1">
            <a:extLst>
              <a:ext uri="{FF2B5EF4-FFF2-40B4-BE49-F238E27FC236}">
                <a16:creationId xmlns:a16="http://schemas.microsoft.com/office/drawing/2014/main" id="{9E81264E-A392-410E-95EC-F8CDC6BA46B5}"/>
              </a:ext>
            </a:extLst>
          </p:cNvPr>
          <p:cNvPicPr>
            <a:picLocks noChangeAspect="1"/>
          </p:cNvPicPr>
          <p:nvPr/>
        </p:nvPicPr>
        <p:blipFill>
          <a:blip r:embed="rId3"/>
          <a:stretch>
            <a:fillRect/>
          </a:stretch>
        </p:blipFill>
        <p:spPr>
          <a:xfrm>
            <a:off x="0" y="658544"/>
            <a:ext cx="8298847" cy="6199455"/>
          </a:xfrm>
          <a:prstGeom prst="rect">
            <a:avLst/>
          </a:prstGeom>
        </p:spPr>
      </p:pic>
      <p:sp>
        <p:nvSpPr>
          <p:cNvPr id="3" name="Rectangle 2">
            <a:extLst>
              <a:ext uri="{FF2B5EF4-FFF2-40B4-BE49-F238E27FC236}">
                <a16:creationId xmlns:a16="http://schemas.microsoft.com/office/drawing/2014/main" id="{F1BC9C0B-EE6B-4E20-8CDB-D0609C213B32}"/>
              </a:ext>
            </a:extLst>
          </p:cNvPr>
          <p:cNvSpPr/>
          <p:nvPr/>
        </p:nvSpPr>
        <p:spPr>
          <a:xfrm>
            <a:off x="4255341" y="849503"/>
            <a:ext cx="1005147" cy="415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F6A6C7B-6567-42F1-985C-6B2C4BB99DB3}"/>
              </a:ext>
            </a:extLst>
          </p:cNvPr>
          <p:cNvSpPr txBox="1"/>
          <p:nvPr/>
        </p:nvSpPr>
        <p:spPr>
          <a:xfrm>
            <a:off x="9178065" y="2336392"/>
            <a:ext cx="2603352" cy="2308324"/>
          </a:xfrm>
          <a:prstGeom prst="rect">
            <a:avLst/>
          </a:prstGeom>
          <a:noFill/>
        </p:spPr>
        <p:txBody>
          <a:bodyPr wrap="square" rtlCol="0">
            <a:spAutoFit/>
          </a:bodyPr>
          <a:lstStyle/>
          <a:p>
            <a:r>
              <a:rPr lang="en-GB" dirty="0"/>
              <a:t>1. Benefits from environmental action</a:t>
            </a:r>
          </a:p>
          <a:p>
            <a:r>
              <a:rPr lang="en-GB" dirty="0"/>
              <a:t>2. Creative programmes and engagement</a:t>
            </a:r>
          </a:p>
          <a:p>
            <a:r>
              <a:rPr lang="en-GB" dirty="0"/>
              <a:t>3. Governance and leadership</a:t>
            </a:r>
          </a:p>
          <a:p>
            <a:r>
              <a:rPr lang="en-GB" dirty="0"/>
              <a:t>4. Everyday good practice</a:t>
            </a:r>
          </a:p>
          <a:p>
            <a:endParaRPr lang="en-GB" dirty="0"/>
          </a:p>
        </p:txBody>
      </p:sp>
    </p:spTree>
    <p:extLst>
      <p:ext uri="{BB962C8B-B14F-4D97-AF65-F5344CB8AC3E}">
        <p14:creationId xmlns:p14="http://schemas.microsoft.com/office/powerpoint/2010/main" val="757982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555DBFD-134A-49D8-8BFF-DBAF03E8C12C}"/>
              </a:ext>
            </a:extLst>
          </p:cNvPr>
          <p:cNvSpPr txBox="1"/>
          <p:nvPr/>
        </p:nvSpPr>
        <p:spPr>
          <a:xfrm>
            <a:off x="9919893" y="0"/>
            <a:ext cx="2272107"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Results Page</a:t>
            </a:r>
          </a:p>
        </p:txBody>
      </p:sp>
      <p:pic>
        <p:nvPicPr>
          <p:cNvPr id="3" name="Picture 2">
            <a:extLst>
              <a:ext uri="{FF2B5EF4-FFF2-40B4-BE49-F238E27FC236}">
                <a16:creationId xmlns:a16="http://schemas.microsoft.com/office/drawing/2014/main" id="{52EFA104-E0B4-465B-9525-C51D3D016492}"/>
              </a:ext>
            </a:extLst>
          </p:cNvPr>
          <p:cNvPicPr>
            <a:picLocks noChangeAspect="1"/>
          </p:cNvPicPr>
          <p:nvPr/>
        </p:nvPicPr>
        <p:blipFill>
          <a:blip r:embed="rId3"/>
          <a:stretch>
            <a:fillRect/>
          </a:stretch>
        </p:blipFill>
        <p:spPr>
          <a:xfrm>
            <a:off x="0" y="584775"/>
            <a:ext cx="12192000" cy="3875731"/>
          </a:xfrm>
          <a:prstGeom prst="rect">
            <a:avLst/>
          </a:prstGeom>
        </p:spPr>
      </p:pic>
      <p:pic>
        <p:nvPicPr>
          <p:cNvPr id="4" name="Picture 3">
            <a:extLst>
              <a:ext uri="{FF2B5EF4-FFF2-40B4-BE49-F238E27FC236}">
                <a16:creationId xmlns:a16="http://schemas.microsoft.com/office/drawing/2014/main" id="{DFF8CDB1-26F1-4ABA-BD8E-54B2994B3A62}"/>
              </a:ext>
            </a:extLst>
          </p:cNvPr>
          <p:cNvPicPr>
            <a:picLocks noChangeAspect="1"/>
          </p:cNvPicPr>
          <p:nvPr/>
        </p:nvPicPr>
        <p:blipFill>
          <a:blip r:embed="rId4"/>
          <a:stretch>
            <a:fillRect/>
          </a:stretch>
        </p:blipFill>
        <p:spPr>
          <a:xfrm>
            <a:off x="2556986" y="4434692"/>
            <a:ext cx="7362907" cy="2423308"/>
          </a:xfrm>
          <a:prstGeom prst="rect">
            <a:avLst/>
          </a:prstGeom>
        </p:spPr>
      </p:pic>
      <p:sp>
        <p:nvSpPr>
          <p:cNvPr id="5" name="Rectangle 4">
            <a:extLst>
              <a:ext uri="{FF2B5EF4-FFF2-40B4-BE49-F238E27FC236}">
                <a16:creationId xmlns:a16="http://schemas.microsoft.com/office/drawing/2014/main" id="{C49F4C66-DBD1-4016-AADE-0D8BC0404014}"/>
              </a:ext>
            </a:extLst>
          </p:cNvPr>
          <p:cNvSpPr/>
          <p:nvPr/>
        </p:nvSpPr>
        <p:spPr>
          <a:xfrm>
            <a:off x="2958353" y="1086522"/>
            <a:ext cx="1140311" cy="441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B1E508-C49B-4F3D-A555-88C058716092}"/>
              </a:ext>
            </a:extLst>
          </p:cNvPr>
          <p:cNvSpPr/>
          <p:nvPr/>
        </p:nvSpPr>
        <p:spPr>
          <a:xfrm>
            <a:off x="1986831" y="584775"/>
            <a:ext cx="648794" cy="3834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53A236-1F32-4709-BDB4-F8468388EDB2}"/>
              </a:ext>
            </a:extLst>
          </p:cNvPr>
          <p:cNvSpPr/>
          <p:nvPr/>
        </p:nvSpPr>
        <p:spPr>
          <a:xfrm>
            <a:off x="2592595" y="4414970"/>
            <a:ext cx="1140311" cy="21687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11" name="Rectangle 10">
            <a:extLst>
              <a:ext uri="{FF2B5EF4-FFF2-40B4-BE49-F238E27FC236}">
                <a16:creationId xmlns:a16="http://schemas.microsoft.com/office/drawing/2014/main" id="{CB92F80C-6435-4AFB-9334-D51B0BB9C195}"/>
              </a:ext>
            </a:extLst>
          </p:cNvPr>
          <p:cNvSpPr/>
          <p:nvPr/>
        </p:nvSpPr>
        <p:spPr>
          <a:xfrm>
            <a:off x="9135035" y="2637416"/>
            <a:ext cx="2160494" cy="441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017033B-8987-42ED-AE9B-1635C1479A66}"/>
              </a:ext>
            </a:extLst>
          </p:cNvPr>
          <p:cNvSpPr/>
          <p:nvPr/>
        </p:nvSpPr>
        <p:spPr>
          <a:xfrm>
            <a:off x="0" y="1527586"/>
            <a:ext cx="1140311" cy="3334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72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A491D-804E-40CA-82B8-6AC3963E60A3}"/>
              </a:ext>
            </a:extLst>
          </p:cNvPr>
          <p:cNvPicPr>
            <a:picLocks noChangeAspect="1"/>
          </p:cNvPicPr>
          <p:nvPr/>
        </p:nvPicPr>
        <p:blipFill>
          <a:blip r:embed="rId2"/>
          <a:stretch>
            <a:fillRect/>
          </a:stretch>
        </p:blipFill>
        <p:spPr>
          <a:xfrm>
            <a:off x="-1" y="3867453"/>
            <a:ext cx="5966977" cy="2865368"/>
          </a:xfrm>
          <a:prstGeom prst="rect">
            <a:avLst/>
          </a:prstGeom>
        </p:spPr>
      </p:pic>
      <p:sp>
        <p:nvSpPr>
          <p:cNvPr id="7" name="Rectangle 6">
            <a:extLst>
              <a:ext uri="{FF2B5EF4-FFF2-40B4-BE49-F238E27FC236}">
                <a16:creationId xmlns:a16="http://schemas.microsoft.com/office/drawing/2014/main" id="{D39BBBB7-30F3-44CC-85F8-25CFC5AEA004}"/>
              </a:ext>
            </a:extLst>
          </p:cNvPr>
          <p:cNvSpPr/>
          <p:nvPr/>
        </p:nvSpPr>
        <p:spPr>
          <a:xfrm>
            <a:off x="1832351" y="2829036"/>
            <a:ext cx="1785769" cy="441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A5557A-9D36-4143-A5E2-962441ED23E9}"/>
              </a:ext>
            </a:extLst>
          </p:cNvPr>
          <p:cNvSpPr/>
          <p:nvPr/>
        </p:nvSpPr>
        <p:spPr>
          <a:xfrm>
            <a:off x="4307118" y="3739567"/>
            <a:ext cx="1753496" cy="20470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2A8D9E6-EB3B-4776-B873-037DDC48126D}"/>
              </a:ext>
            </a:extLst>
          </p:cNvPr>
          <p:cNvGrpSpPr/>
          <p:nvPr/>
        </p:nvGrpSpPr>
        <p:grpSpPr>
          <a:xfrm>
            <a:off x="0" y="0"/>
            <a:ext cx="12192000" cy="3208468"/>
            <a:chOff x="0" y="0"/>
            <a:chExt cx="12192000" cy="3208468"/>
          </a:xfrm>
        </p:grpSpPr>
        <p:pic>
          <p:nvPicPr>
            <p:cNvPr id="4" name="Picture 3">
              <a:extLst>
                <a:ext uri="{FF2B5EF4-FFF2-40B4-BE49-F238E27FC236}">
                  <a16:creationId xmlns:a16="http://schemas.microsoft.com/office/drawing/2014/main" id="{4C143D4C-51E3-4C61-B405-A44D38E3D29A}"/>
                </a:ext>
              </a:extLst>
            </p:cNvPr>
            <p:cNvPicPr>
              <a:picLocks noChangeAspect="1"/>
            </p:cNvPicPr>
            <p:nvPr/>
          </p:nvPicPr>
          <p:blipFill rotWithShape="1">
            <a:blip r:embed="rId3"/>
            <a:srcRect l="12318" t="16826"/>
            <a:stretch/>
          </p:blipFill>
          <p:spPr>
            <a:xfrm>
              <a:off x="0" y="102645"/>
              <a:ext cx="5966977" cy="3105823"/>
            </a:xfrm>
            <a:prstGeom prst="rect">
              <a:avLst/>
            </a:prstGeom>
          </p:spPr>
        </p:pic>
        <p:cxnSp>
          <p:nvCxnSpPr>
            <p:cNvPr id="11" name="Straight Arrow Connector 10">
              <a:extLst>
                <a:ext uri="{FF2B5EF4-FFF2-40B4-BE49-F238E27FC236}">
                  <a16:creationId xmlns:a16="http://schemas.microsoft.com/office/drawing/2014/main" id="{72E46D3E-55E7-4C0F-9773-73EF67575C35}"/>
                </a:ext>
              </a:extLst>
            </p:cNvPr>
            <p:cNvCxnSpPr>
              <a:cxnSpLocks/>
            </p:cNvCxnSpPr>
            <p:nvPr/>
          </p:nvCxnSpPr>
          <p:spPr>
            <a:xfrm>
              <a:off x="2725235" y="860612"/>
              <a:ext cx="0" cy="19279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2EA7EA3-F3B4-47AF-A444-0D4B087BC25B}"/>
                </a:ext>
              </a:extLst>
            </p:cNvPr>
            <p:cNvPicPr>
              <a:picLocks noChangeAspect="1"/>
            </p:cNvPicPr>
            <p:nvPr/>
          </p:nvPicPr>
          <p:blipFill>
            <a:blip r:embed="rId4"/>
            <a:stretch>
              <a:fillRect/>
            </a:stretch>
          </p:blipFill>
          <p:spPr>
            <a:xfrm>
              <a:off x="6512958" y="0"/>
              <a:ext cx="5679042" cy="2865368"/>
            </a:xfrm>
            <a:prstGeom prst="rect">
              <a:avLst/>
            </a:prstGeom>
          </p:spPr>
        </p:pic>
        <p:cxnSp>
          <p:nvCxnSpPr>
            <p:cNvPr id="16" name="Straight Arrow Connector 15">
              <a:extLst>
                <a:ext uri="{FF2B5EF4-FFF2-40B4-BE49-F238E27FC236}">
                  <a16:creationId xmlns:a16="http://schemas.microsoft.com/office/drawing/2014/main" id="{DB918151-5B87-4C4F-80E7-593326687E4B}"/>
                </a:ext>
              </a:extLst>
            </p:cNvPr>
            <p:cNvCxnSpPr>
              <a:cxnSpLocks/>
            </p:cNvCxnSpPr>
            <p:nvPr/>
          </p:nvCxnSpPr>
          <p:spPr>
            <a:xfrm>
              <a:off x="3646807" y="633744"/>
              <a:ext cx="3955264" cy="808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4EE3DCCA-DEFE-4339-84AF-9C7FE7445931}"/>
              </a:ext>
            </a:extLst>
          </p:cNvPr>
          <p:cNvPicPr>
            <a:picLocks noChangeAspect="1"/>
          </p:cNvPicPr>
          <p:nvPr/>
        </p:nvPicPr>
        <p:blipFill>
          <a:blip r:embed="rId5"/>
          <a:stretch>
            <a:fillRect/>
          </a:stretch>
        </p:blipFill>
        <p:spPr>
          <a:xfrm>
            <a:off x="6131387" y="2859862"/>
            <a:ext cx="5980684" cy="3998137"/>
          </a:xfrm>
          <a:prstGeom prst="rect">
            <a:avLst/>
          </a:prstGeom>
        </p:spPr>
      </p:pic>
      <p:sp>
        <p:nvSpPr>
          <p:cNvPr id="29" name="Rectangle 28">
            <a:extLst>
              <a:ext uri="{FF2B5EF4-FFF2-40B4-BE49-F238E27FC236}">
                <a16:creationId xmlns:a16="http://schemas.microsoft.com/office/drawing/2014/main" id="{C1C463DF-7D2E-4D98-8BF3-70C7D13B1C7C}"/>
              </a:ext>
            </a:extLst>
          </p:cNvPr>
          <p:cNvSpPr/>
          <p:nvPr/>
        </p:nvSpPr>
        <p:spPr>
          <a:xfrm>
            <a:off x="6825694" y="2788584"/>
            <a:ext cx="1059662" cy="2918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2781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14FE83-01BA-4622-8690-F071FBE35990}"/>
              </a:ext>
            </a:extLst>
          </p:cNvPr>
          <p:cNvPicPr>
            <a:picLocks noChangeAspect="1"/>
          </p:cNvPicPr>
          <p:nvPr/>
        </p:nvPicPr>
        <p:blipFill>
          <a:blip r:embed="rId2"/>
          <a:stretch>
            <a:fillRect/>
          </a:stretch>
        </p:blipFill>
        <p:spPr>
          <a:xfrm>
            <a:off x="0" y="0"/>
            <a:ext cx="10393811" cy="6858000"/>
          </a:xfrm>
          <a:prstGeom prst="rect">
            <a:avLst/>
          </a:prstGeom>
        </p:spPr>
      </p:pic>
      <p:sp>
        <p:nvSpPr>
          <p:cNvPr id="7" name="TextBox 6">
            <a:extLst>
              <a:ext uri="{FF2B5EF4-FFF2-40B4-BE49-F238E27FC236}">
                <a16:creationId xmlns:a16="http://schemas.microsoft.com/office/drawing/2014/main" id="{B7C8DA56-BF4D-4BE1-85AD-4D681F27CA13}"/>
              </a:ext>
            </a:extLst>
          </p:cNvPr>
          <p:cNvSpPr txBox="1"/>
          <p:nvPr/>
        </p:nvSpPr>
        <p:spPr>
          <a:xfrm>
            <a:off x="9767945" y="0"/>
            <a:ext cx="2424056" cy="591671"/>
          </a:xfrm>
          <a:prstGeom prst="rect">
            <a:avLst/>
          </a:prstGeom>
          <a:solidFill>
            <a:schemeClr val="accent1">
              <a:lumMod val="20000"/>
              <a:lumOff val="80000"/>
            </a:schemeClr>
          </a:solidFill>
        </p:spPr>
        <p:txBody>
          <a:bodyPr wrap="square" rtlCol="0">
            <a:spAutoFit/>
          </a:bodyPr>
          <a:lstStyle/>
          <a:p>
            <a:r>
              <a:rPr lang="en-GB" sz="3200" dirty="0">
                <a:latin typeface="Gill Sans Light"/>
              </a:rPr>
              <a:t>Results Page</a:t>
            </a:r>
          </a:p>
        </p:txBody>
      </p:sp>
      <p:sp>
        <p:nvSpPr>
          <p:cNvPr id="9" name="Rectangle 8">
            <a:extLst>
              <a:ext uri="{FF2B5EF4-FFF2-40B4-BE49-F238E27FC236}">
                <a16:creationId xmlns:a16="http://schemas.microsoft.com/office/drawing/2014/main" id="{DDE32AA7-5F4B-413F-B170-252C48D629C5}"/>
              </a:ext>
            </a:extLst>
          </p:cNvPr>
          <p:cNvSpPr/>
          <p:nvPr/>
        </p:nvSpPr>
        <p:spPr>
          <a:xfrm>
            <a:off x="530677" y="0"/>
            <a:ext cx="695696" cy="2366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4BCA0A-4ECB-460C-89B0-70DFE84C3149}"/>
              </a:ext>
            </a:extLst>
          </p:cNvPr>
          <p:cNvSpPr/>
          <p:nvPr/>
        </p:nvSpPr>
        <p:spPr>
          <a:xfrm>
            <a:off x="8134124" y="1090158"/>
            <a:ext cx="2272107" cy="24491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855FEB8-B7EE-400C-AD9D-296FB9293BB5}"/>
              </a:ext>
            </a:extLst>
          </p:cNvPr>
          <p:cNvPicPr>
            <a:picLocks noChangeAspect="1"/>
          </p:cNvPicPr>
          <p:nvPr/>
        </p:nvPicPr>
        <p:blipFill>
          <a:blip r:embed="rId3"/>
          <a:stretch>
            <a:fillRect/>
          </a:stretch>
        </p:blipFill>
        <p:spPr>
          <a:xfrm>
            <a:off x="10456705" y="3044414"/>
            <a:ext cx="1735295" cy="2615816"/>
          </a:xfrm>
          <a:prstGeom prst="rect">
            <a:avLst/>
          </a:prstGeom>
        </p:spPr>
      </p:pic>
      <p:cxnSp>
        <p:nvCxnSpPr>
          <p:cNvPr id="13" name="Straight Arrow Connector 12">
            <a:extLst>
              <a:ext uri="{FF2B5EF4-FFF2-40B4-BE49-F238E27FC236}">
                <a16:creationId xmlns:a16="http://schemas.microsoft.com/office/drawing/2014/main" id="{F860AF4C-E395-48F8-89B5-6FB06FAA5B68}"/>
              </a:ext>
            </a:extLst>
          </p:cNvPr>
          <p:cNvCxnSpPr>
            <a:cxnSpLocks/>
          </p:cNvCxnSpPr>
          <p:nvPr/>
        </p:nvCxnSpPr>
        <p:spPr>
          <a:xfrm>
            <a:off x="9919893" y="2058576"/>
            <a:ext cx="708662" cy="14806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699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B6A7B-F632-48C8-80A1-365EAC622628}"/>
              </a:ext>
            </a:extLst>
          </p:cNvPr>
          <p:cNvPicPr>
            <a:picLocks noChangeAspect="1"/>
          </p:cNvPicPr>
          <p:nvPr/>
        </p:nvPicPr>
        <p:blipFill rotWithShape="1">
          <a:blip r:embed="rId2"/>
          <a:srcRect r="1592" b="3508"/>
          <a:stretch/>
        </p:blipFill>
        <p:spPr>
          <a:xfrm>
            <a:off x="0" y="76200"/>
            <a:ext cx="7316085" cy="4511039"/>
          </a:xfrm>
          <a:prstGeom prst="rect">
            <a:avLst/>
          </a:prstGeom>
        </p:spPr>
      </p:pic>
      <p:sp>
        <p:nvSpPr>
          <p:cNvPr id="7" name="TextBox 6">
            <a:extLst>
              <a:ext uri="{FF2B5EF4-FFF2-40B4-BE49-F238E27FC236}">
                <a16:creationId xmlns:a16="http://schemas.microsoft.com/office/drawing/2014/main" id="{23D2A7D8-B09A-48E5-8EF0-3AF0CF3D2A1B}"/>
              </a:ext>
            </a:extLst>
          </p:cNvPr>
          <p:cNvSpPr txBox="1"/>
          <p:nvPr/>
        </p:nvSpPr>
        <p:spPr>
          <a:xfrm>
            <a:off x="9692641" y="0"/>
            <a:ext cx="2499360" cy="584775"/>
          </a:xfrm>
          <a:prstGeom prst="rect">
            <a:avLst/>
          </a:prstGeom>
          <a:solidFill>
            <a:schemeClr val="accent1">
              <a:lumMod val="20000"/>
              <a:lumOff val="80000"/>
            </a:schemeClr>
          </a:solidFill>
        </p:spPr>
        <p:txBody>
          <a:bodyPr wrap="square" rtlCol="0">
            <a:spAutoFit/>
          </a:bodyPr>
          <a:lstStyle/>
          <a:p>
            <a:r>
              <a:rPr lang="en-GB" sz="3200" dirty="0">
                <a:latin typeface="Gill Sans Light"/>
              </a:rPr>
              <a:t>Results Page</a:t>
            </a:r>
          </a:p>
        </p:txBody>
      </p:sp>
      <p:sp>
        <p:nvSpPr>
          <p:cNvPr id="9" name="Rectangle 8">
            <a:extLst>
              <a:ext uri="{FF2B5EF4-FFF2-40B4-BE49-F238E27FC236}">
                <a16:creationId xmlns:a16="http://schemas.microsoft.com/office/drawing/2014/main" id="{0573B0DB-7ECF-4892-A062-816CFCF8A782}"/>
              </a:ext>
            </a:extLst>
          </p:cNvPr>
          <p:cNvSpPr/>
          <p:nvPr/>
        </p:nvSpPr>
        <p:spPr>
          <a:xfrm>
            <a:off x="792480" y="0"/>
            <a:ext cx="41148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4EA0C663-4281-45DD-90D4-A7FA0F5D16F6}"/>
              </a:ext>
            </a:extLst>
          </p:cNvPr>
          <p:cNvPicPr/>
          <p:nvPr/>
        </p:nvPicPr>
        <p:blipFill>
          <a:blip r:embed="rId3">
            <a:extLst>
              <a:ext uri="{28A0092B-C50C-407E-A947-70E740481C1C}">
                <a14:useLocalDpi xmlns:a14="http://schemas.microsoft.com/office/drawing/2010/main" val="0"/>
              </a:ext>
            </a:extLst>
          </a:blip>
          <a:stretch>
            <a:fillRect/>
          </a:stretch>
        </p:blipFill>
        <p:spPr>
          <a:xfrm>
            <a:off x="4658061" y="2216075"/>
            <a:ext cx="7533939" cy="4641925"/>
          </a:xfrm>
          <a:prstGeom prst="rect">
            <a:avLst/>
          </a:prstGeom>
        </p:spPr>
      </p:pic>
      <p:sp>
        <p:nvSpPr>
          <p:cNvPr id="11" name="Rectangle 10">
            <a:extLst>
              <a:ext uri="{FF2B5EF4-FFF2-40B4-BE49-F238E27FC236}">
                <a16:creationId xmlns:a16="http://schemas.microsoft.com/office/drawing/2014/main" id="{77DF6888-5E85-406A-B454-142F45E7F21C}"/>
              </a:ext>
            </a:extLst>
          </p:cNvPr>
          <p:cNvSpPr/>
          <p:nvPr/>
        </p:nvSpPr>
        <p:spPr>
          <a:xfrm>
            <a:off x="5819888" y="2108499"/>
            <a:ext cx="613186" cy="268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524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CD39-2CBC-4831-B302-7D3D5F1EDD91}"/>
              </a:ext>
            </a:extLst>
          </p:cNvPr>
          <p:cNvSpPr>
            <a:spLocks noGrp="1"/>
          </p:cNvSpPr>
          <p:nvPr>
            <p:ph type="title"/>
          </p:nvPr>
        </p:nvSpPr>
        <p:spPr>
          <a:xfrm>
            <a:off x="746760" y="102235"/>
            <a:ext cx="10515600" cy="1325563"/>
          </a:xfrm>
        </p:spPr>
        <p:txBody>
          <a:bodyPr/>
          <a:lstStyle/>
          <a:p>
            <a:r>
              <a:rPr lang="en-GB" b="1" dirty="0">
                <a:latin typeface="Gill Sans Light" panose="020B0302020104020203"/>
              </a:rPr>
              <a:t>Things to remember</a:t>
            </a:r>
          </a:p>
        </p:txBody>
      </p:sp>
      <p:sp>
        <p:nvSpPr>
          <p:cNvPr id="3" name="Content Placeholder 2">
            <a:extLst>
              <a:ext uri="{FF2B5EF4-FFF2-40B4-BE49-F238E27FC236}">
                <a16:creationId xmlns:a16="http://schemas.microsoft.com/office/drawing/2014/main" id="{E72A3997-3011-4F4C-A96E-EC3A1B09597F}"/>
              </a:ext>
            </a:extLst>
          </p:cNvPr>
          <p:cNvSpPr>
            <a:spLocks noGrp="1"/>
          </p:cNvSpPr>
          <p:nvPr>
            <p:ph idx="1"/>
          </p:nvPr>
        </p:nvSpPr>
        <p:spPr>
          <a:xfrm>
            <a:off x="746760" y="906091"/>
            <a:ext cx="10980420" cy="4351338"/>
          </a:xfrm>
        </p:spPr>
        <p:txBody>
          <a:bodyPr>
            <a:noAutofit/>
          </a:bodyPr>
          <a:lstStyle/>
          <a:p>
            <a:pPr marL="0" indent="0">
              <a:buNone/>
            </a:pPr>
            <a:br>
              <a:rPr lang="en-GB" sz="3200" dirty="0">
                <a:latin typeface="Gill Sans Light"/>
              </a:rPr>
            </a:br>
            <a:endParaRPr lang="en-GB" sz="3200" dirty="0">
              <a:latin typeface="Gill Sans Light"/>
            </a:endParaRPr>
          </a:p>
          <a:p>
            <a:r>
              <a:rPr lang="en-GB" sz="3200" b="1" dirty="0">
                <a:latin typeface="Gill Sans Light" panose="020B0302020104020203"/>
              </a:rPr>
              <a:t>Organisations are encouraged to report where possible by the 30</a:t>
            </a:r>
            <a:r>
              <a:rPr lang="en-GB" sz="3200" b="1" baseline="30000" dirty="0">
                <a:latin typeface="Gill Sans Light" panose="020B0302020104020203"/>
              </a:rPr>
              <a:t>th</a:t>
            </a:r>
            <a:r>
              <a:rPr lang="en-GB" sz="3200" b="1" dirty="0">
                <a:latin typeface="Gill Sans Light" panose="020B0302020104020203"/>
              </a:rPr>
              <a:t> October.</a:t>
            </a:r>
          </a:p>
          <a:p>
            <a:endParaRPr lang="en-GB" sz="3200" dirty="0">
              <a:latin typeface="Gill Sans Light"/>
            </a:endParaRPr>
          </a:p>
          <a:p>
            <a:r>
              <a:rPr lang="en-GB" sz="3200" dirty="0">
                <a:latin typeface="Gill Sans Light"/>
              </a:rPr>
              <a:t>Your data should refer to the period: </a:t>
            </a:r>
            <a:r>
              <a:rPr lang="en-GB" sz="3200" b="1" dirty="0">
                <a:latin typeface="Gill Sans Light"/>
              </a:rPr>
              <a:t>April 2019 – March 2020</a:t>
            </a:r>
            <a:br>
              <a:rPr lang="en-GB" sz="3200" dirty="0">
                <a:latin typeface="Gill Sans Light"/>
              </a:rPr>
            </a:br>
            <a:endParaRPr lang="en-GB" sz="3200" dirty="0">
              <a:latin typeface="Gill Sans Light"/>
            </a:endParaRPr>
          </a:p>
          <a:p>
            <a:r>
              <a:rPr lang="en-GB" sz="3200" b="1" dirty="0">
                <a:latin typeface="Gill Sans Light"/>
              </a:rPr>
              <a:t>“Submit your results” </a:t>
            </a:r>
            <a:r>
              <a:rPr lang="en-GB" sz="3200" dirty="0">
                <a:latin typeface="Gill Sans Light"/>
              </a:rPr>
              <a:t>when you have completed your data entry</a:t>
            </a:r>
            <a:br>
              <a:rPr lang="en-GB" sz="3200" dirty="0">
                <a:latin typeface="Gill Sans Light"/>
              </a:rPr>
            </a:br>
            <a:endParaRPr lang="en-GB" sz="3200" dirty="0">
              <a:latin typeface="Gill Sans Light"/>
            </a:endParaRPr>
          </a:p>
          <a:p>
            <a:r>
              <a:rPr lang="en-GB" sz="3200" b="1" dirty="0">
                <a:latin typeface="Gill Sans Light"/>
              </a:rPr>
              <a:t>Uploaded your policy </a:t>
            </a:r>
            <a:r>
              <a:rPr lang="en-GB" sz="3200" dirty="0">
                <a:latin typeface="Gill Sans Light"/>
              </a:rPr>
              <a:t>and action plan to the “Documents” page of the Creative Green Tools</a:t>
            </a:r>
          </a:p>
        </p:txBody>
      </p:sp>
    </p:spTree>
    <p:extLst>
      <p:ext uri="{BB962C8B-B14F-4D97-AF65-F5344CB8AC3E}">
        <p14:creationId xmlns:p14="http://schemas.microsoft.com/office/powerpoint/2010/main" val="1464212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25" y="1257300"/>
            <a:ext cx="10515600" cy="674688"/>
          </a:xfrm>
        </p:spPr>
        <p:txBody>
          <a:bodyPr>
            <a:normAutofit fontScale="90000"/>
          </a:bodyPr>
          <a:lstStyle/>
          <a:p>
            <a:r>
              <a:rPr lang="en-GB" dirty="0"/>
              <a:t>Julie’s Bicycle support and resources</a:t>
            </a:r>
          </a:p>
        </p:txBody>
      </p:sp>
      <p:sp>
        <p:nvSpPr>
          <p:cNvPr id="3" name="Content Placeholder 2"/>
          <p:cNvSpPr>
            <a:spLocks noGrp="1"/>
          </p:cNvSpPr>
          <p:nvPr>
            <p:ph idx="1"/>
          </p:nvPr>
        </p:nvSpPr>
        <p:spPr>
          <a:xfrm>
            <a:off x="423666" y="2250698"/>
            <a:ext cx="11768334" cy="3797300"/>
          </a:xfrm>
        </p:spPr>
        <p:txBody>
          <a:bodyPr>
            <a:normAutofit lnSpcReduction="10000"/>
          </a:bodyPr>
          <a:lstStyle/>
          <a:p>
            <a:r>
              <a:rPr lang="en-GB" dirty="0">
                <a:latin typeface="Gill Sans Light"/>
                <a:cs typeface="Gill Sans Light"/>
              </a:rPr>
              <a:t>Creative Green Tools: </a:t>
            </a:r>
            <a:r>
              <a:rPr lang="en-GB" dirty="0">
                <a:latin typeface="Gill Sans Light"/>
                <a:cs typeface="Gill Sans Light"/>
                <a:hlinkClick r:id="rId3"/>
              </a:rPr>
              <a:t>www.ig-tools.com</a:t>
            </a:r>
            <a:endParaRPr lang="en-GB" dirty="0">
              <a:latin typeface="Gill Sans Light"/>
              <a:cs typeface="Gill Sans Light"/>
            </a:endParaRPr>
          </a:p>
          <a:p>
            <a:r>
              <a:rPr lang="en-GB" dirty="0">
                <a:latin typeface="Gill Sans Light"/>
                <a:cs typeface="Gill Sans Light"/>
              </a:rPr>
              <a:t>Environmental Policy and Action Plan guidelines:</a:t>
            </a:r>
            <a:br>
              <a:rPr lang="en-GB" dirty="0">
                <a:latin typeface="Gill Sans Light"/>
                <a:cs typeface="Gill Sans Light"/>
              </a:rPr>
            </a:br>
            <a:r>
              <a:rPr lang="en-GB" dirty="0">
                <a:solidFill>
                  <a:srgbClr val="000090"/>
                </a:solidFill>
                <a:latin typeface="Gill Sans Light"/>
                <a:cs typeface="Gill Sans Light"/>
                <a:hlinkClick r:id="rId4"/>
              </a:rPr>
              <a:t>http://www.juliesbicycle.com/resources/environmental-policy-and-action-plan-guidelines</a:t>
            </a:r>
            <a:endParaRPr lang="en-GB" dirty="0">
              <a:latin typeface="Gill Sans Light"/>
              <a:cs typeface="Gill Sans Light"/>
            </a:endParaRPr>
          </a:p>
          <a:p>
            <a:r>
              <a:rPr lang="en-GB" dirty="0">
                <a:latin typeface="Gill Sans Light"/>
                <a:cs typeface="Gill Sans Light"/>
              </a:rPr>
              <a:t>Other relevant resources: </a:t>
            </a:r>
            <a:r>
              <a:rPr lang="en-GB" dirty="0">
                <a:latin typeface="Gill Sans Light"/>
                <a:cs typeface="Gill Sans Light"/>
                <a:hlinkClick r:id="rId5"/>
              </a:rPr>
              <a:t>http://www.juliesbicycle.com/resources</a:t>
            </a:r>
            <a:r>
              <a:rPr lang="en-GB" dirty="0">
                <a:latin typeface="Gill Sans Light"/>
                <a:cs typeface="Gill Sans Light"/>
              </a:rPr>
              <a:t> + Guide to reporting and touring</a:t>
            </a:r>
          </a:p>
          <a:p>
            <a:r>
              <a:rPr lang="en-GB" dirty="0">
                <a:latin typeface="Gill Sans Light"/>
                <a:cs typeface="Gill Sans Light"/>
              </a:rPr>
              <a:t>For queries, please e-mail or phone us:</a:t>
            </a:r>
          </a:p>
          <a:p>
            <a:pPr lvl="1"/>
            <a:r>
              <a:rPr lang="en-GB" dirty="0">
                <a:latin typeface="Gill Sans Light"/>
                <a:cs typeface="Gill Sans Light"/>
              </a:rPr>
              <a:t>E-mail: </a:t>
            </a:r>
            <a:r>
              <a:rPr lang="en-GB" dirty="0">
                <a:latin typeface="Gill Sans Light"/>
                <a:cs typeface="Gill Sans Light"/>
                <a:hlinkClick r:id="rId6"/>
              </a:rPr>
              <a:t>support@juliesbicycle.com</a:t>
            </a:r>
            <a:endParaRPr lang="en-GB" dirty="0">
              <a:latin typeface="Gill Sans Light"/>
              <a:cs typeface="Gill Sans Light"/>
            </a:endParaRPr>
          </a:p>
          <a:p>
            <a:pPr lvl="1"/>
            <a:r>
              <a:rPr lang="en-GB" dirty="0">
                <a:latin typeface="Gill Sans Light"/>
                <a:cs typeface="Gill Sans Light"/>
              </a:rPr>
              <a:t>Phone: </a:t>
            </a:r>
            <a:r>
              <a:rPr lang="en-GB" i="0" dirty="0">
                <a:solidFill>
                  <a:srgbClr val="202020"/>
                </a:solidFill>
                <a:effectLst/>
                <a:latin typeface="GillSans-Light" panose="020B0400000000000000" pitchFamily="34" charset="0"/>
              </a:rPr>
              <a:t>07379 245997 – available Tuesday – Thursday</a:t>
            </a:r>
            <a:endParaRPr lang="en-GB" dirty="0">
              <a:latin typeface="GillSans-Light" panose="020B0400000000000000" pitchFamily="34" charset="0"/>
              <a:cs typeface="Gill Sans Light"/>
            </a:endParaRPr>
          </a:p>
        </p:txBody>
      </p:sp>
    </p:spTree>
    <p:extLst>
      <p:ext uri="{BB962C8B-B14F-4D97-AF65-F5344CB8AC3E}">
        <p14:creationId xmlns:p14="http://schemas.microsoft.com/office/powerpoint/2010/main" val="173996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42941" y="1709832"/>
            <a:ext cx="2075233" cy="2075233"/>
          </a:xfrm>
          <a:prstGeom prst="ellipse">
            <a:avLst/>
          </a:prstGeom>
          <a:solidFill>
            <a:srgbClr val="A22632">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dirty="0">
                <a:latin typeface="Helvetica Light"/>
                <a:cs typeface="Helvetica Light"/>
              </a:rPr>
              <a:t>Research</a:t>
            </a:r>
          </a:p>
        </p:txBody>
      </p:sp>
      <p:sp>
        <p:nvSpPr>
          <p:cNvPr id="10" name="Oval 9"/>
          <p:cNvSpPr/>
          <p:nvPr/>
        </p:nvSpPr>
        <p:spPr>
          <a:xfrm>
            <a:off x="5299970" y="672214"/>
            <a:ext cx="2075233" cy="2075233"/>
          </a:xfrm>
          <a:prstGeom prst="ellipse">
            <a:avLst/>
          </a:prstGeom>
          <a:solidFill>
            <a:srgbClr val="3B8475">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Consultancy</a:t>
            </a:r>
          </a:p>
        </p:txBody>
      </p:sp>
      <p:sp>
        <p:nvSpPr>
          <p:cNvPr id="11" name="Oval 10"/>
          <p:cNvSpPr/>
          <p:nvPr/>
        </p:nvSpPr>
        <p:spPr>
          <a:xfrm>
            <a:off x="6930932" y="1240620"/>
            <a:ext cx="2075233" cy="2075233"/>
          </a:xfrm>
          <a:prstGeom prst="ellipse">
            <a:avLst/>
          </a:prstGeom>
          <a:solidFill>
            <a:srgbClr val="4D809F">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Advocacy</a:t>
            </a:r>
          </a:p>
        </p:txBody>
      </p:sp>
      <p:sp>
        <p:nvSpPr>
          <p:cNvPr id="12" name="Oval 11"/>
          <p:cNvSpPr/>
          <p:nvPr/>
        </p:nvSpPr>
        <p:spPr>
          <a:xfrm>
            <a:off x="5739918" y="2278236"/>
            <a:ext cx="2075233" cy="2075233"/>
          </a:xfrm>
          <a:prstGeom prst="ellipse">
            <a:avLst/>
          </a:prstGeom>
          <a:solidFill>
            <a:srgbClr val="F29208">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Training</a:t>
            </a:r>
          </a:p>
        </p:txBody>
      </p:sp>
      <p:sp>
        <p:nvSpPr>
          <p:cNvPr id="13" name="Oval 12"/>
          <p:cNvSpPr/>
          <p:nvPr/>
        </p:nvSpPr>
        <p:spPr>
          <a:xfrm>
            <a:off x="4498756" y="3398853"/>
            <a:ext cx="2075233" cy="2075233"/>
          </a:xfrm>
          <a:prstGeom prst="ellipse">
            <a:avLst/>
          </a:prstGeom>
          <a:solidFill>
            <a:srgbClr val="2E3533">
              <a:alpha val="4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Convening</a:t>
            </a:r>
          </a:p>
        </p:txBody>
      </p:sp>
      <p:sp>
        <p:nvSpPr>
          <p:cNvPr id="14" name="Oval 13"/>
          <p:cNvSpPr/>
          <p:nvPr/>
        </p:nvSpPr>
        <p:spPr>
          <a:xfrm>
            <a:off x="2236580" y="1141017"/>
            <a:ext cx="2075233" cy="2075233"/>
          </a:xfrm>
          <a:prstGeom prst="ellipse">
            <a:avLst/>
          </a:prstGeom>
          <a:solidFill>
            <a:srgbClr val="274F7C">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Policy</a:t>
            </a:r>
          </a:p>
        </p:txBody>
      </p:sp>
      <p:sp>
        <p:nvSpPr>
          <p:cNvPr id="15" name="Oval 14"/>
          <p:cNvSpPr/>
          <p:nvPr/>
        </p:nvSpPr>
        <p:spPr>
          <a:xfrm>
            <a:off x="2838918" y="2950648"/>
            <a:ext cx="2075233" cy="2075233"/>
          </a:xfrm>
          <a:prstGeom prst="ellipse">
            <a:avLst/>
          </a:prstGeom>
          <a:solidFill>
            <a:srgbClr val="C94025">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latin typeface="Helvetica Light"/>
                <a:cs typeface="Helvetica Light"/>
              </a:rPr>
              <a:t>Tools &amp; Resources</a:t>
            </a:r>
          </a:p>
        </p:txBody>
      </p:sp>
      <p:sp>
        <p:nvSpPr>
          <p:cNvPr id="17" name="Oval 16"/>
          <p:cNvSpPr/>
          <p:nvPr/>
        </p:nvSpPr>
        <p:spPr>
          <a:xfrm>
            <a:off x="6018174" y="4182870"/>
            <a:ext cx="2075233" cy="2075233"/>
          </a:xfrm>
          <a:prstGeom prst="ellipse">
            <a:avLst/>
          </a:prstGeom>
          <a:solidFill>
            <a:srgbClr val="D09F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latin typeface="Helvetica Light"/>
                <a:cs typeface="Helvetica Light"/>
              </a:rPr>
              <a:t>Inspiration</a:t>
            </a:r>
          </a:p>
        </p:txBody>
      </p:sp>
      <p:sp>
        <p:nvSpPr>
          <p:cNvPr id="18" name="Frame 17"/>
          <p:cNvSpPr/>
          <p:nvPr/>
        </p:nvSpPr>
        <p:spPr>
          <a:xfrm>
            <a:off x="131026" y="4723243"/>
            <a:ext cx="2905327" cy="2020472"/>
          </a:xfrm>
          <a:prstGeom prst="frame">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9" name="Rectangle 18"/>
          <p:cNvSpPr/>
          <p:nvPr/>
        </p:nvSpPr>
        <p:spPr>
          <a:xfrm>
            <a:off x="535335" y="5137694"/>
            <a:ext cx="2384453" cy="1200329"/>
          </a:xfrm>
          <a:prstGeom prst="rect">
            <a:avLst/>
          </a:prstGeom>
        </p:spPr>
        <p:txBody>
          <a:bodyPr wrap="square">
            <a:spAutoFit/>
          </a:bodyPr>
          <a:lstStyle/>
          <a:p>
            <a:r>
              <a:rPr lang="en-US" sz="2400" dirty="0">
                <a:solidFill>
                  <a:srgbClr val="656567"/>
                </a:solidFill>
                <a:latin typeface="Helvetica Light"/>
                <a:cs typeface="Helvetica Light"/>
              </a:rPr>
              <a:t>Arts &amp;</a:t>
            </a:r>
          </a:p>
          <a:p>
            <a:r>
              <a:rPr lang="en-US" sz="2400" dirty="0">
                <a:solidFill>
                  <a:srgbClr val="656567"/>
                </a:solidFill>
                <a:latin typeface="Helvetica Light"/>
                <a:cs typeface="Helvetica Light"/>
              </a:rPr>
              <a:t>creative industries</a:t>
            </a:r>
            <a:endParaRPr lang="en-US" sz="2400" dirty="0">
              <a:solidFill>
                <a:schemeClr val="tx1">
                  <a:lumMod val="65000"/>
                  <a:lumOff val="35000"/>
                </a:schemeClr>
              </a:solidFill>
              <a:latin typeface="Helvetica Light"/>
              <a:cs typeface="Helvetica Light"/>
            </a:endParaRPr>
          </a:p>
        </p:txBody>
      </p:sp>
      <p:sp>
        <p:nvSpPr>
          <p:cNvPr id="20" name="Frame 19"/>
          <p:cNvSpPr/>
          <p:nvPr/>
        </p:nvSpPr>
        <p:spPr>
          <a:xfrm>
            <a:off x="9172186" y="180580"/>
            <a:ext cx="2905327" cy="2020472"/>
          </a:xfrm>
          <a:prstGeom prst="frame">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21" name="Rectangle 20"/>
          <p:cNvSpPr/>
          <p:nvPr/>
        </p:nvSpPr>
        <p:spPr>
          <a:xfrm>
            <a:off x="9471123" y="759931"/>
            <a:ext cx="2384453" cy="830997"/>
          </a:xfrm>
          <a:prstGeom prst="rect">
            <a:avLst/>
          </a:prstGeom>
        </p:spPr>
        <p:txBody>
          <a:bodyPr wrap="square">
            <a:spAutoFit/>
          </a:bodyPr>
          <a:lstStyle/>
          <a:p>
            <a:r>
              <a:rPr lang="en-US" sz="2400" dirty="0">
                <a:solidFill>
                  <a:srgbClr val="656567"/>
                </a:solidFill>
                <a:latin typeface="Helvetica Light"/>
                <a:cs typeface="Helvetica Light"/>
              </a:rPr>
              <a:t>Environmental sustainability</a:t>
            </a:r>
            <a:endParaRPr lang="en-US" sz="2400" dirty="0">
              <a:solidFill>
                <a:schemeClr val="tx1">
                  <a:lumMod val="65000"/>
                  <a:lumOff val="35000"/>
                </a:schemeClr>
              </a:solidFill>
              <a:latin typeface="Helvetica Light"/>
              <a:cs typeface="Helvetica Light"/>
            </a:endParaRPr>
          </a:p>
        </p:txBody>
      </p:sp>
      <p:pic>
        <p:nvPicPr>
          <p:cNvPr id="16" name="Picture 15">
            <a:extLst>
              <a:ext uri="{FF2B5EF4-FFF2-40B4-BE49-F238E27FC236}">
                <a16:creationId xmlns:a16="http://schemas.microsoft.com/office/drawing/2014/main" id="{E3B3C49F-3516-4A90-8F2C-25CA71C8E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23" y="247152"/>
            <a:ext cx="2336732" cy="698220"/>
          </a:xfrm>
          <a:prstGeom prst="rect">
            <a:avLst/>
          </a:prstGeom>
        </p:spPr>
      </p:pic>
    </p:spTree>
    <p:extLst>
      <p:ext uri="{BB962C8B-B14F-4D97-AF65-F5344CB8AC3E}">
        <p14:creationId xmlns:p14="http://schemas.microsoft.com/office/powerpoint/2010/main" val="227889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9-28 at 15.07.3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
            <a:ext cx="3499553" cy="6878433"/>
          </a:xfrm>
          <a:prstGeom prst="rect">
            <a:avLst/>
          </a:prstGeom>
        </p:spPr>
      </p:pic>
      <p:sp>
        <p:nvSpPr>
          <p:cNvPr id="9" name="TextBox 8"/>
          <p:cNvSpPr txBox="1"/>
          <p:nvPr/>
        </p:nvSpPr>
        <p:spPr>
          <a:xfrm>
            <a:off x="3752969" y="752128"/>
            <a:ext cx="8543735" cy="4729436"/>
          </a:xfrm>
          <a:prstGeom prst="rect">
            <a:avLst/>
          </a:prstGeom>
          <a:noFill/>
        </p:spPr>
        <p:txBody>
          <a:bodyPr wrap="square" rtlCol="0">
            <a:spAutoFit/>
          </a:bodyPr>
          <a:lstStyle/>
          <a:p>
            <a:pPr algn="ctr"/>
            <a:endParaRPr lang="en-US" sz="5333" dirty="0">
              <a:solidFill>
                <a:srgbClr val="008080"/>
              </a:solidFill>
              <a:latin typeface="Gill Sans Light"/>
              <a:cs typeface="Gill Sans Light"/>
            </a:endParaRPr>
          </a:p>
          <a:p>
            <a:pPr algn="ctr"/>
            <a:r>
              <a:rPr lang="en-US" sz="8000" dirty="0">
                <a:solidFill>
                  <a:srgbClr val="008080"/>
                </a:solidFill>
                <a:latin typeface="Gill Sans Light"/>
                <a:cs typeface="Gill Sans Light"/>
              </a:rPr>
              <a:t>Q&amp;A</a:t>
            </a:r>
          </a:p>
          <a:p>
            <a:pPr algn="ctr"/>
            <a:endParaRPr lang="en-US" sz="3333" dirty="0">
              <a:solidFill>
                <a:srgbClr val="008080"/>
              </a:solidFill>
              <a:latin typeface="Gill Sans Light"/>
              <a:cs typeface="Gill Sans Light"/>
            </a:endParaRPr>
          </a:p>
          <a:p>
            <a:pPr algn="ctr"/>
            <a:r>
              <a:rPr lang="en-US" sz="4800" dirty="0">
                <a:solidFill>
                  <a:srgbClr val="008080"/>
                </a:solidFill>
                <a:latin typeface="Gill Sans Light"/>
                <a:cs typeface="Gill Sans Light"/>
              </a:rPr>
              <a:t>Julie’s Bicycle</a:t>
            </a:r>
          </a:p>
          <a:p>
            <a:pPr algn="ctr"/>
            <a:r>
              <a:rPr lang="en-US" sz="2000" dirty="0">
                <a:solidFill>
                  <a:schemeClr val="tx2"/>
                </a:solidFill>
                <a:latin typeface="Gill Sans Light"/>
                <a:cs typeface="Gill Sans Light"/>
              </a:rPr>
              <a:t>Somerset House, London</a:t>
            </a:r>
          </a:p>
          <a:p>
            <a:pPr algn="ctr"/>
            <a:r>
              <a:rPr lang="en-US" sz="2000" dirty="0">
                <a:solidFill>
                  <a:schemeClr val="tx2"/>
                </a:solidFill>
                <a:latin typeface="Gill Sans Light"/>
                <a:cs typeface="Gill Sans Light"/>
              </a:rPr>
              <a:t>0208 746 0400</a:t>
            </a:r>
          </a:p>
          <a:p>
            <a:pPr algn="ctr"/>
            <a:endParaRPr lang="en-GB" sz="2667" dirty="0">
              <a:solidFill>
                <a:srgbClr val="008080"/>
              </a:solidFill>
              <a:latin typeface="Gill Sans Light"/>
              <a:cs typeface="Gill Sans Light"/>
            </a:endParaRPr>
          </a:p>
          <a:p>
            <a:pPr algn="ctr"/>
            <a:r>
              <a:rPr lang="en-US" sz="2000" dirty="0">
                <a:solidFill>
                  <a:srgbClr val="44546A"/>
                </a:solidFill>
                <a:latin typeface="Gill Sans Light"/>
                <a:cs typeface="Gill Sans Light"/>
              </a:rPr>
              <a:t>support@juliesbicycle.com  |  www.juliesbicycle.com</a:t>
            </a:r>
          </a:p>
        </p:txBody>
      </p:sp>
      <p:pic>
        <p:nvPicPr>
          <p:cNvPr id="10" name="Picture 9">
            <a:extLst>
              <a:ext uri="{FF2B5EF4-FFF2-40B4-BE49-F238E27FC236}">
                <a16:creationId xmlns:a16="http://schemas.microsoft.com/office/drawing/2014/main" id="{2EC41568-3A06-4E73-999B-A69C163976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16405" y="85399"/>
            <a:ext cx="1063100" cy="1079456"/>
          </a:xfrm>
          <a:prstGeom prst="rect">
            <a:avLst/>
          </a:prstGeom>
        </p:spPr>
      </p:pic>
    </p:spTree>
    <p:extLst>
      <p:ext uri="{BB962C8B-B14F-4D97-AF65-F5344CB8AC3E}">
        <p14:creationId xmlns:p14="http://schemas.microsoft.com/office/powerpoint/2010/main" val="244112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5F95E-4F2E-4AEF-B8F5-54739922FD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TextBox 3"/>
          <p:cNvSpPr txBox="1"/>
          <p:nvPr/>
        </p:nvSpPr>
        <p:spPr>
          <a:xfrm>
            <a:off x="0" y="6150113"/>
            <a:ext cx="8584420" cy="707886"/>
          </a:xfrm>
          <a:prstGeom prst="rect">
            <a:avLst/>
          </a:prstGeom>
          <a:noFill/>
        </p:spPr>
        <p:txBody>
          <a:bodyPr wrap="square" rtlCol="0">
            <a:spAutoFit/>
          </a:bodyPr>
          <a:lstStyle/>
          <a:p>
            <a:r>
              <a:rPr lang="es-ES" sz="4000" b="1" dirty="0">
                <a:latin typeface="Gill Sans Light"/>
              </a:rPr>
              <a:t>ACE Environmental Programme 2018-22</a:t>
            </a:r>
          </a:p>
        </p:txBody>
      </p:sp>
      <p:pic>
        <p:nvPicPr>
          <p:cNvPr id="5" name="Picture 4">
            <a:extLst>
              <a:ext uri="{FF2B5EF4-FFF2-40B4-BE49-F238E27FC236}">
                <a16:creationId xmlns:a16="http://schemas.microsoft.com/office/drawing/2014/main" id="{8EEBF12E-4874-4EFB-AC28-A2C9336B97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071" y="260181"/>
            <a:ext cx="1468379" cy="1492217"/>
          </a:xfrm>
          <a:prstGeom prst="rect">
            <a:avLst/>
          </a:prstGeom>
        </p:spPr>
      </p:pic>
    </p:spTree>
    <p:extLst>
      <p:ext uri="{BB962C8B-B14F-4D97-AF65-F5344CB8AC3E}">
        <p14:creationId xmlns:p14="http://schemas.microsoft.com/office/powerpoint/2010/main" val="318751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F72D-783B-49E1-B7D1-E7750892C5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0903A7-0EE4-4086-9E7F-D5622CB3D03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84511DF-7569-4436-92DE-9CD3853644A6}"/>
              </a:ext>
            </a:extLst>
          </p:cNvPr>
          <p:cNvPicPr>
            <a:picLocks noChangeAspect="1"/>
          </p:cNvPicPr>
          <p:nvPr/>
        </p:nvPicPr>
        <p:blipFill>
          <a:blip r:embed="rId2"/>
          <a:stretch>
            <a:fillRect/>
          </a:stretch>
        </p:blipFill>
        <p:spPr>
          <a:xfrm>
            <a:off x="0" y="0"/>
            <a:ext cx="12192000" cy="6854147"/>
          </a:xfrm>
          <a:prstGeom prst="rect">
            <a:avLst/>
          </a:prstGeom>
        </p:spPr>
      </p:pic>
    </p:spTree>
    <p:extLst>
      <p:ext uri="{BB962C8B-B14F-4D97-AF65-F5344CB8AC3E}">
        <p14:creationId xmlns:p14="http://schemas.microsoft.com/office/powerpoint/2010/main" val="299771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7A537-EDA5-454B-85EB-D7AF6907F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 y="0"/>
            <a:ext cx="12230828" cy="6858000"/>
          </a:xfrm>
          <a:prstGeom prst="rect">
            <a:avLst/>
          </a:prstGeom>
        </p:spPr>
      </p:pic>
    </p:spTree>
    <p:extLst>
      <p:ext uri="{BB962C8B-B14F-4D97-AF65-F5344CB8AC3E}">
        <p14:creationId xmlns:p14="http://schemas.microsoft.com/office/powerpoint/2010/main" val="215193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24885</TotalTime>
  <Words>2929</Words>
  <Application>Microsoft Office PowerPoint</Application>
  <PresentationFormat>Widescreen</PresentationFormat>
  <Paragraphs>279</Paragraphs>
  <Slides>60</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Arial</vt:lpstr>
      <vt:lpstr>Calibri</vt:lpstr>
      <vt:lpstr>Calibri Light</vt:lpstr>
      <vt:lpstr>Gill Sans Light</vt:lpstr>
      <vt:lpstr>Gill Sans Light</vt:lpstr>
      <vt:lpstr>Gill Sans Nova Light</vt:lpstr>
      <vt:lpstr>Gill Sans Std Light</vt:lpstr>
      <vt:lpstr>GillSans-Light</vt:lpstr>
      <vt:lpstr>helvetica</vt:lpstr>
      <vt:lpstr>Helvetica Light</vt:lpstr>
      <vt:lpstr>Proxima Nova</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Webinars and resources  Digital creativity webinar (Tues 25th) Digital briefing (month end) Travel and offsetting briefing (Sept+Oct)</vt:lpstr>
      <vt:lpstr>PowerPoint Presentation</vt:lpstr>
      <vt:lpstr>NPO Environmental Reporting</vt:lpstr>
      <vt:lpstr>What do I need to report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remember</vt:lpstr>
      <vt:lpstr>Julie’s Bicycle support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Attlesey</dc:creator>
  <cp:lastModifiedBy>Brianna Francis</cp:lastModifiedBy>
  <cp:revision>165</cp:revision>
  <dcterms:created xsi:type="dcterms:W3CDTF">2019-03-21T10:48:14Z</dcterms:created>
  <dcterms:modified xsi:type="dcterms:W3CDTF">2020-08-26T12:36:11Z</dcterms:modified>
</cp:coreProperties>
</file>